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2" autoAdjust="0"/>
    <p:restoredTop sz="94660"/>
  </p:normalViewPr>
  <p:slideViewPr>
    <p:cSldViewPr>
      <p:cViewPr varScale="1">
        <p:scale>
          <a:sx n="70" d="100"/>
          <a:sy n="70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5445224"/>
            <a:ext cx="3907160" cy="1127048"/>
          </a:xfrm>
        </p:spPr>
        <p:txBody>
          <a:bodyPr>
            <a:normAutofit fontScale="90000"/>
          </a:bodyPr>
          <a:lstStyle/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Презентацию подготовила: Павленко Е.В.,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дополнительного образования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КГБУ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АКЦДОТиК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«Алтай».</a:t>
            </a:r>
            <a:b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haroni" pitchFamily="2" charset="-79"/>
              </a:rPr>
              <a:t>История возникновения денег</a:t>
            </a:r>
            <a:endParaRPr lang="ru-RU" sz="8000" dirty="0">
              <a:solidFill>
                <a:schemeClr val="tx2">
                  <a:lumMod val="60000"/>
                  <a:lumOff val="40000"/>
                </a:schemeClr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790712" cy="1714512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4800" b="1" dirty="0" smtClean="0"/>
              <a:t>Товарные деньги</a:t>
            </a:r>
            <a:br>
              <a:rPr lang="ru-RU" sz="4800" b="1" dirty="0" smtClean="0"/>
            </a:br>
            <a:r>
              <a:rPr lang="ru-RU" sz="4800" b="1" dirty="0" smtClean="0"/>
              <a:t> – </a:t>
            </a:r>
            <a:r>
              <a:rPr lang="ru-RU" sz="4800" dirty="0" smtClean="0"/>
              <a:t>это разновидность денег, представляющая собой товар. 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4800" b="1" dirty="0" smtClean="0"/>
              <a:t>Бартер</a:t>
            </a:r>
            <a:br>
              <a:rPr lang="ru-RU" sz="4800" b="1" dirty="0" smtClean="0"/>
            </a:br>
            <a:r>
              <a:rPr lang="ru-RU" sz="4800" b="1" dirty="0" smtClean="0"/>
              <a:t> </a:t>
            </a:r>
            <a:r>
              <a:rPr lang="ru-RU" sz="4800" dirty="0" smtClean="0"/>
              <a:t>– это обмен товара на другой товар или услугу.  </a:t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1435608" y="6248400"/>
            <a:ext cx="7498080" cy="18099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515462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Металл всегда требовался в хозяйстве, из него выходили хорошие украшения — кольца, бляхи и прочее, и потому металлы выменивали с удовольствием.</a:t>
            </a:r>
            <a:br>
              <a:rPr lang="ru-RU" sz="2800" dirty="0" smtClean="0"/>
            </a:br>
            <a:r>
              <a:rPr lang="ru-RU" sz="2800" dirty="0" smtClean="0"/>
              <a:t>Кроме того, их можно было делить на части, они удобнее для переноски и, наконец, металлы лучше сохраняются, чем шкуры или зерна и не нуждаются в пище и уходе, как скот. Вот поэтому металлы и становятся деньгами.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8076464" cy="11429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Примитивные формы первых денег: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1071546"/>
            <a:ext cx="3504432" cy="5176854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ru-RU" sz="4500" dirty="0" smtClean="0"/>
              <a:t>1 - раковины каури;</a:t>
            </a:r>
          </a:p>
          <a:p>
            <a:pPr algn="just">
              <a:buNone/>
            </a:pPr>
            <a:r>
              <a:rPr lang="ru-RU" sz="4500" dirty="0" smtClean="0"/>
              <a:t>2 - перламутровые подвески;</a:t>
            </a:r>
          </a:p>
          <a:p>
            <a:pPr algn="just">
              <a:buNone/>
            </a:pPr>
            <a:r>
              <a:rPr lang="ru-RU" sz="4500" dirty="0" smtClean="0"/>
              <a:t>3 - связка денег-раковин;</a:t>
            </a:r>
          </a:p>
          <a:p>
            <a:pPr algn="just">
              <a:buNone/>
            </a:pPr>
            <a:r>
              <a:rPr lang="ru-RU" sz="4500" dirty="0" smtClean="0"/>
              <a:t>4 - связка металлических денег-колец;</a:t>
            </a:r>
          </a:p>
          <a:p>
            <a:pPr algn="just">
              <a:buNone/>
            </a:pPr>
            <a:r>
              <a:rPr lang="ru-RU" sz="4500" dirty="0" smtClean="0"/>
              <a:t>5 - железная </a:t>
            </a:r>
            <a:r>
              <a:rPr lang="ru-RU" sz="4500" dirty="0" err="1" smtClean="0"/>
              <a:t>мотыжка</a:t>
            </a:r>
            <a:r>
              <a:rPr lang="ru-RU" sz="4500" dirty="0" smtClean="0"/>
              <a:t>;</a:t>
            </a:r>
          </a:p>
          <a:p>
            <a:pPr algn="just">
              <a:buNone/>
            </a:pPr>
            <a:r>
              <a:rPr lang="ru-RU" sz="4500" dirty="0" smtClean="0"/>
              <a:t>6 - бронзовый топорик;</a:t>
            </a:r>
          </a:p>
          <a:p>
            <a:pPr algn="just">
              <a:buNone/>
            </a:pPr>
            <a:r>
              <a:rPr lang="ru-RU" sz="4500" dirty="0" smtClean="0"/>
              <a:t>7 - железные прутья из храма Геры в Аргосе;</a:t>
            </a:r>
          </a:p>
          <a:p>
            <a:pPr algn="just">
              <a:buNone/>
            </a:pPr>
            <a:r>
              <a:rPr lang="ru-RU" sz="4500" dirty="0" smtClean="0"/>
              <a:t>8 - железный слиток из Британии;</a:t>
            </a:r>
          </a:p>
          <a:p>
            <a:pPr algn="just">
              <a:buNone/>
            </a:pPr>
            <a:r>
              <a:rPr lang="ru-RU" sz="4500" dirty="0" smtClean="0"/>
              <a:t>9 - золотой диск из Микен;</a:t>
            </a:r>
          </a:p>
          <a:p>
            <a:pPr algn="just">
              <a:buNone/>
            </a:pPr>
            <a:r>
              <a:rPr lang="ru-RU" sz="4500" dirty="0" smtClean="0"/>
              <a:t>10 - бронзовый слиток из Микен;</a:t>
            </a:r>
          </a:p>
          <a:p>
            <a:pPr algn="just">
              <a:buNone/>
            </a:pPr>
            <a:r>
              <a:rPr lang="ru-RU" sz="4500" dirty="0" smtClean="0"/>
              <a:t>11 - медный слиток из Италии;</a:t>
            </a:r>
          </a:p>
          <a:p>
            <a:pPr algn="just">
              <a:buNone/>
            </a:pPr>
            <a:r>
              <a:rPr lang="ru-RU" sz="4500" dirty="0" smtClean="0"/>
              <a:t>12 - римский слиток с клеймом.</a:t>
            </a:r>
          </a:p>
          <a:p>
            <a:endParaRPr lang="ru-RU" dirty="0"/>
          </a:p>
        </p:txBody>
      </p:sp>
      <p:pic>
        <p:nvPicPr>
          <p:cNvPr id="4" name="Рисунок 3" descr="Формы денег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928670"/>
            <a:ext cx="450059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Первые монеты.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fs00.infourok.ru/images/doc/185/212076/hello_html_m5825af6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321471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Золотой стате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00174"/>
            <a:ext cx="4110132" cy="2000264"/>
          </a:xfrm>
          <a:prstGeom prst="rect">
            <a:avLst/>
          </a:prstGeom>
          <a:noFill/>
        </p:spPr>
      </p:pic>
      <p:pic>
        <p:nvPicPr>
          <p:cNvPr id="47108" name="Picture 4" descr="Серебряный обол"/>
          <p:cNvPicPr>
            <a:picLocks noChangeAspect="1" noChangeArrowheads="1"/>
          </p:cNvPicPr>
          <p:nvPr/>
        </p:nvPicPr>
        <p:blipFill>
          <a:blip r:embed="rId4" cstate="print"/>
          <a:srcRect l="25000" t="22500" r="23749" b="25000"/>
          <a:stretch>
            <a:fillRect/>
          </a:stretch>
        </p:blipFill>
        <p:spPr bwMode="auto">
          <a:xfrm>
            <a:off x="5214942" y="3929066"/>
            <a:ext cx="3765803" cy="1928826"/>
          </a:xfrm>
          <a:prstGeom prst="rect">
            <a:avLst/>
          </a:prstGeom>
          <a:noFill/>
        </p:spPr>
      </p:pic>
      <p:pic>
        <p:nvPicPr>
          <p:cNvPr id="47110" name="Picture 6" descr="Монета асс Калигулы Памяти Агрипп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000504"/>
            <a:ext cx="4316044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          Возникновение денег на Руси.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00108"/>
            <a:ext cx="8362216" cy="5248292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  </a:t>
            </a:r>
            <a:r>
              <a:rPr lang="ru-RU" sz="3600" dirty="0" smtClean="0"/>
              <a:t>В Древней Руси за деньги считали шкуры животных, камни, пищу. Но самым ценным товаром на Руси была русская пушнина. Русская пушнина привлекла торговцев с Востока, где уже чеканились монеты из золота. Так появились деньги на Руси.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8076464" cy="20717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Первые русские  монеты – серебряник и  «</a:t>
            </a:r>
            <a:r>
              <a:rPr lang="ru-RU" dirty="0" err="1" smtClean="0"/>
              <a:t>златник</a:t>
            </a:r>
            <a:r>
              <a:rPr lang="ru-RU" dirty="0" smtClean="0"/>
              <a:t>» Владимира Святославовича 988 год.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Изображение"/>
          <p:cNvPicPr/>
          <p:nvPr/>
        </p:nvPicPr>
        <p:blipFill>
          <a:blip r:embed="rId2" cstate="print"/>
          <a:srcRect l="50000" t="2797"/>
          <a:stretch>
            <a:fillRect/>
          </a:stretch>
        </p:blipFill>
        <p:spPr bwMode="auto">
          <a:xfrm>
            <a:off x="4643406" y="3786190"/>
            <a:ext cx="450059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Изображение"/>
          <p:cNvPicPr/>
          <p:nvPr/>
        </p:nvPicPr>
        <p:blipFill>
          <a:blip r:embed="rId2" cstate="print"/>
          <a:srcRect r="48649"/>
          <a:stretch>
            <a:fillRect/>
          </a:stretch>
        </p:blipFill>
        <p:spPr bwMode="auto">
          <a:xfrm>
            <a:off x="357158" y="1714488"/>
            <a:ext cx="457203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933588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С середины XII по XIV веков на Руси появились серебряные слитки -  гривны. Гривны различались по форме и весу.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1204" name="Рисунок 4" descr="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678693" y="2814630"/>
            <a:ext cx="4357718" cy="2286016"/>
          </a:xfrm>
          <a:prstGeom prst="rect">
            <a:avLst/>
          </a:prstGeom>
          <a:noFill/>
        </p:spPr>
      </p:pic>
      <p:pic>
        <p:nvPicPr>
          <p:cNvPr id="51203" name="Рисунок 7" descr="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849162" y="3151970"/>
            <a:ext cx="4518038" cy="1500198"/>
          </a:xfrm>
          <a:prstGeom prst="rect">
            <a:avLst/>
          </a:prstGeom>
          <a:noFill/>
        </p:spPr>
      </p:pic>
      <p:pic>
        <p:nvPicPr>
          <p:cNvPr id="51202" name="Рисунок 10" descr="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821637" y="3464717"/>
            <a:ext cx="4500595" cy="1571637"/>
          </a:xfrm>
          <a:prstGeom prst="rect">
            <a:avLst/>
          </a:prstGeom>
          <a:noFill/>
        </p:spPr>
      </p:pic>
      <p:pic>
        <p:nvPicPr>
          <p:cNvPr id="51201" name="Рисунок 13" descr="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3898979" y="3673393"/>
            <a:ext cx="4346438" cy="857256"/>
          </a:xfrm>
          <a:prstGeom prst="rect">
            <a:avLst/>
          </a:prstGeom>
          <a:noFill/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1619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357158" y="35004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/>
              <a:t>Гривна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- денежная единица и единица веса, представляющая собой       </a:t>
            </a:r>
            <a:br>
              <a:rPr lang="ru-RU" sz="4400" dirty="0" smtClean="0"/>
            </a:br>
            <a:r>
              <a:rPr lang="ru-RU" sz="4400" dirty="0" smtClean="0"/>
              <a:t>                          слиток.</a:t>
            </a:r>
            <a:br>
              <a:rPr lang="ru-RU" sz="4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</a:t>
            </a:r>
            <a:r>
              <a:rPr lang="ru-RU" sz="4900" dirty="0" smtClean="0"/>
              <a:t>Три вида гривен:</a:t>
            </a:r>
            <a:br>
              <a:rPr lang="ru-RU" sz="4900" dirty="0" smtClean="0"/>
            </a:br>
            <a:r>
              <a:rPr lang="ru-RU" sz="4900" dirty="0" smtClean="0"/>
              <a:t>- </a:t>
            </a:r>
            <a:r>
              <a:rPr lang="ru-RU" sz="4900" dirty="0" err="1" smtClean="0"/>
              <a:t>кунная</a:t>
            </a:r>
            <a:r>
              <a:rPr lang="ru-RU" sz="4900" dirty="0" smtClean="0"/>
              <a:t>;</a:t>
            </a:r>
            <a:br>
              <a:rPr lang="ru-RU" sz="4900" dirty="0" smtClean="0"/>
            </a:br>
            <a:r>
              <a:rPr lang="ru-RU" sz="4900" dirty="0" smtClean="0"/>
              <a:t>- серебряная;</a:t>
            </a:r>
            <a:br>
              <a:rPr lang="ru-RU" sz="4900" dirty="0" smtClean="0"/>
            </a:br>
            <a:r>
              <a:rPr lang="ru-RU" sz="4900" dirty="0" smtClean="0"/>
              <a:t>- золотая.</a:t>
            </a:r>
            <a:endParaRPr lang="ru-RU" sz="4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1428728" y="6300774"/>
            <a:ext cx="7498080" cy="2000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42976" y="169650"/>
            <a:ext cx="764386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С XII века в Древней Руси впервые появился рубль.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Слово «рубль» произошло от глагол</a:t>
            </a:r>
            <a:r>
              <a:rPr kumimoji="0" lang="ru-RU" sz="2800" i="0" u="none" strike="noStrike" cap="none" normalizeH="0" dirty="0" smtClean="0">
                <a:ln>
                  <a:noFill/>
                </a:ln>
                <a:solidFill>
                  <a:srgbClr val="3737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«рубить». </a:t>
            </a:r>
            <a:b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</a:b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</a:b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Первые рубли это части серебряной гривны.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304800" y="6080125"/>
            <a:ext cx="8686800" cy="635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Первый серебряный рубл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071810"/>
            <a:ext cx="650085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                                                                     </a:t>
            </a:r>
            <a:r>
              <a:rPr lang="ru-RU" sz="2400" b="1" dirty="0" smtClean="0"/>
              <a:t>Полтина</a:t>
            </a:r>
            <a:r>
              <a:rPr lang="ru-RU" sz="2400" dirty="0" smtClean="0"/>
              <a:t> - русская монета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            равная  половине  рубля, 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            т.е. 50 копейкам.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686800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Алтын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русская монета равная</a:t>
            </a:r>
          </a:p>
          <a:p>
            <a:pPr algn="just">
              <a:buNone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3 копейкам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Гривенник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русская монета                       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равная 10   копейкам.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52"/>
            <a:ext cx="392909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500306"/>
            <a:ext cx="164307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357694"/>
            <a:ext cx="18383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деньги?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572008"/>
            <a:ext cx="8219340" cy="1676392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Деньги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особый универсальный товар,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используемый при обмене.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http://stalnuhhin.ee/wp-content/uploads/2012/06/Untitled-13.jpg"/>
          <p:cNvPicPr>
            <a:picLocks noChangeAspect="1" noChangeArrowheads="1"/>
          </p:cNvPicPr>
          <p:nvPr/>
        </p:nvPicPr>
        <p:blipFill>
          <a:blip r:embed="rId2" cstate="print"/>
          <a:srcRect r="9835" b="13829"/>
          <a:stretch>
            <a:fillRect/>
          </a:stretch>
        </p:blipFill>
        <p:spPr bwMode="auto">
          <a:xfrm>
            <a:off x="2214546" y="1428736"/>
            <a:ext cx="5122369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844008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619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Древние люди жили охотой.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304800" y="6080125"/>
            <a:ext cx="8686800" cy="635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9938" name="Picture 2" descr="http://venividi.ru/files/img1/2530/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14422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kamtime.ru/sites/default/files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85728"/>
            <a:ext cx="4000528" cy="3000396"/>
          </a:xfrm>
          <a:prstGeom prst="rect">
            <a:avLst/>
          </a:prstGeom>
          <a:noFill/>
        </p:spPr>
      </p:pic>
      <p:pic>
        <p:nvPicPr>
          <p:cNvPr id="40964" name="Picture 4" descr="http://go1.imgsmail.ru/imgpreview?key=177e3f9ffb9de8ed&amp;mb=imgdb_preview_17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4214842" cy="5715040"/>
          </a:xfrm>
          <a:prstGeom prst="rect">
            <a:avLst/>
          </a:prstGeom>
          <a:noFill/>
        </p:spPr>
      </p:pic>
      <p:pic>
        <p:nvPicPr>
          <p:cNvPr id="6" name="Picture 4" descr="http://izbakurnog.ru/books/item/f00/s00/z0000020/pic/000002.jpg"/>
          <p:cNvPicPr>
            <a:picLocks noChangeAspect="1" noChangeArrowheads="1"/>
          </p:cNvPicPr>
          <p:nvPr/>
        </p:nvPicPr>
        <p:blipFill>
          <a:blip r:embed="rId4" cstate="print"/>
          <a:srcRect l="38793"/>
          <a:stretch>
            <a:fillRect/>
          </a:stretch>
        </p:blipFill>
        <p:spPr bwMode="auto">
          <a:xfrm>
            <a:off x="5357818" y="3286124"/>
            <a:ext cx="2930613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Люди меняли топоры, стрелы, глиняные горшки на соль.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1992" name="Picture 8" descr="http://apxeo.info/wp-content/uploads/2013/12/ancient-bow-and-arrows-in-norw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3179346" cy="2428892"/>
          </a:xfrm>
          <a:prstGeom prst="rect">
            <a:avLst/>
          </a:prstGeom>
          <a:noFill/>
        </p:spPr>
      </p:pic>
      <p:pic>
        <p:nvPicPr>
          <p:cNvPr id="41994" name="Picture 10" descr="http://useful-food.ru/wp-content/uploads/2013/07/sa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643314"/>
            <a:ext cx="3419904" cy="2571768"/>
          </a:xfrm>
          <a:prstGeom prst="rect">
            <a:avLst/>
          </a:prstGeom>
          <a:noFill/>
        </p:spPr>
      </p:pic>
      <p:sp>
        <p:nvSpPr>
          <p:cNvPr id="10" name="Двойная стрелка влево/вверх 9"/>
          <p:cNvSpPr/>
          <p:nvPr/>
        </p:nvSpPr>
        <p:spPr>
          <a:xfrm rot="5400000">
            <a:off x="3679024" y="4036222"/>
            <a:ext cx="1535917" cy="1393041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Украшения стали деньгами.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304800" y="6080125"/>
            <a:ext cx="8686800" cy="635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43010" name="Picture 2" descr="http://amber.export.in.ua/images/2015/01/18/65/%D0%BF%D1%80%D0%BE%D0%B4%D0%B0%D0%BC-%D1%8F%D0%BD%D1%82%D0%B0%D1%80%D1%8C-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3714776" cy="2214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4" name="Picture 6" descr="http://xn--b1aic2a.xn--p1ai/wp-content/uploads/2013/12/2c010347405-ukrasheniya-dlinnye-busy-iz-krupnogo-yantarya-n4860-300x1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000504"/>
            <a:ext cx="3438191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6" name="Picture 8" descr="http://homehelper.in.ua/uploads/images/00/00/01/2015/05/26/ukrashen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857628"/>
            <a:ext cx="329779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8" name="Picture 10" descr="http://fb.ru/misc/i/gallery/10441/145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214422"/>
            <a:ext cx="3524273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 некоторых племен деньгами был скот: овцы, коровы, лошади.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4034" name="Picture 2" descr="http://sovxoz.com/wp-content/uploads/2015/03/%D0%BE%D0%B2%D1%86%D1%96.jpg"/>
          <p:cNvPicPr>
            <a:picLocks noChangeAspect="1" noChangeArrowheads="1"/>
          </p:cNvPicPr>
          <p:nvPr/>
        </p:nvPicPr>
        <p:blipFill>
          <a:blip r:embed="rId2" cstate="print"/>
          <a:srcRect t="24457" r="357" b="11956"/>
          <a:stretch>
            <a:fillRect/>
          </a:stretch>
        </p:blipFill>
        <p:spPr bwMode="auto">
          <a:xfrm>
            <a:off x="428596" y="1428736"/>
            <a:ext cx="4258783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6" name="Picture 4" descr="http://copypast.ru/foto7/2894/vse_naprokat_1.jpg"/>
          <p:cNvPicPr>
            <a:picLocks noChangeAspect="1" noChangeArrowheads="1"/>
          </p:cNvPicPr>
          <p:nvPr/>
        </p:nvPicPr>
        <p:blipFill>
          <a:blip r:embed="rId3" cstate="print"/>
          <a:srcRect l="16250" t="7025" r="13749"/>
          <a:stretch>
            <a:fillRect/>
          </a:stretch>
        </p:blipFill>
        <p:spPr bwMode="auto">
          <a:xfrm>
            <a:off x="4929190" y="1643050"/>
            <a:ext cx="4000528" cy="3781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8" name="Picture 6" descr="http://krokomir.com/uploads/editor/2012-06/_c_kon.jpg"/>
          <p:cNvPicPr>
            <a:picLocks noChangeAspect="1" noChangeArrowheads="1"/>
          </p:cNvPicPr>
          <p:nvPr/>
        </p:nvPicPr>
        <p:blipFill>
          <a:blip r:embed="rId4" cstate="print"/>
          <a:srcRect l="12500" t="1875" r="29545" b="13749"/>
          <a:stretch>
            <a:fillRect/>
          </a:stretch>
        </p:blipFill>
        <p:spPr bwMode="auto">
          <a:xfrm>
            <a:off x="1714480" y="3429000"/>
            <a:ext cx="364333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933588" cy="15001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 других деньгами служили шкуры животных или куски холста.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357430"/>
            <a:ext cx="7498080" cy="389097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5058" name="Picture 2" descr="http://bisnesideya.ru/wp-content/uploads/2013/02/vy-delkashkur.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85860"/>
            <a:ext cx="2647950" cy="2686051"/>
          </a:xfrm>
          <a:prstGeom prst="rect">
            <a:avLst/>
          </a:prstGeom>
          <a:noFill/>
        </p:spPr>
      </p:pic>
      <p:pic>
        <p:nvPicPr>
          <p:cNvPr id="45060" name="Picture 4" descr="http://go1.imgsmail.ru/imgpreview?key=6ddc3fb44e8e00f9&amp;mb=imgdb_preview_16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428736"/>
            <a:ext cx="4006309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2" name="Picture 6" descr="http://megasklad.ru/data/photoes/s4789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4143380"/>
            <a:ext cx="5410687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/>
          <a:lstStyle/>
          <a:p>
            <a:pPr algn="ctr"/>
            <a:r>
              <a:rPr lang="ru-RU" dirty="0" smtClean="0"/>
              <a:t>На базар деньги «идут» сами.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6082" name="Picture 2" descr="http://go1.imgsmail.ru/imgpreview?key=2bddcef3c79b3e82&amp;mb=imgdb_preview_11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365078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4" name="Picture 4" descr="http://go3.imgsmail.ru/imgpreview?key=230d248761953718&amp;mb=imgdb_preview_7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71612"/>
            <a:ext cx="4089505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6" name="Picture 6" descr="http://www.md.all.biz/img/md/catalog/middle/155075.jpeg?rrr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071942"/>
            <a:ext cx="3071834" cy="2303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551</TotalTime>
  <Words>207</Words>
  <Application>Microsoft Office PowerPoint</Application>
  <PresentationFormat>Экран (4:3)</PresentationFormat>
  <Paragraphs>57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Презентацию подготовила: Павленко Е.В.,  педагог дополнительного образования  КГБУ ДО АКЦДОТиК «Алтай». </vt:lpstr>
      <vt:lpstr>Что такое деньги?</vt:lpstr>
      <vt:lpstr>Древние люди жили охотой.</vt:lpstr>
      <vt:lpstr>Презентация PowerPoint</vt:lpstr>
      <vt:lpstr>Люди меняли топоры, стрелы, глиняные горшки на соль.</vt:lpstr>
      <vt:lpstr>Украшения стали деньгами.</vt:lpstr>
      <vt:lpstr>У некоторых племен деньгами был скот: овцы, коровы, лошади.</vt:lpstr>
      <vt:lpstr>У других деньгами служили шкуры животных или куски холста.</vt:lpstr>
      <vt:lpstr>На базар деньги «идут» сами.</vt:lpstr>
      <vt:lpstr>     Товарные деньги  – это разновидность денег, представляющая собой товар.  Бартер  – это обмен товара на другой товар или услугу.   </vt:lpstr>
      <vt:lpstr>  Металл всегда требовался в хозяйстве, из него выходили хорошие украшения — кольца, бляхи и прочее, и потому металлы выменивали с удовольствием. Кроме того, их можно было делить на части, они удобнее для переноски и, наконец, металлы лучше сохраняются, чем шкуры или зерна и не нуждаются в пище и уходе, как скот. Вот поэтому металлы и становятся деньгами. </vt:lpstr>
      <vt:lpstr> Примитивные формы первых денег: </vt:lpstr>
      <vt:lpstr>Первые монеты.</vt:lpstr>
      <vt:lpstr>          Возникновение денег на Руси. </vt:lpstr>
      <vt:lpstr>Первые русские  монеты – серебряник и  «златник» Владимира Святославовича 988 год.  </vt:lpstr>
      <vt:lpstr> С середины XII по XIV веков на Руси появились серебряные слитки -  гривны. Гривны различались по форме и весу.</vt:lpstr>
      <vt:lpstr>                                 Гривна  - денежная единица и единица веса, представляющая собой                                  слиток.                 Три вида гривен: - кунная; - серебряная; - золотая.</vt:lpstr>
      <vt:lpstr>С XII века в Древней Руси впервые появился рубль. Слово «рубль» произошло от глагол «рубить».   Первые рубли это части серебряной гривны.</vt:lpstr>
      <vt:lpstr>                                                                     Полтина - русская монета                                                                      равная  половине  рубля,                                                                       т.е. 50 копейкам.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Forat</dc:creator>
  <cp:lastModifiedBy>Asus</cp:lastModifiedBy>
  <cp:revision>90</cp:revision>
  <dcterms:created xsi:type="dcterms:W3CDTF">2016-01-14T03:37:06Z</dcterms:created>
  <dcterms:modified xsi:type="dcterms:W3CDTF">2020-04-09T16:57:30Z</dcterms:modified>
</cp:coreProperties>
</file>