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3" r:id="rId1"/>
  </p:sldMasterIdLst>
  <p:notesMasterIdLst>
    <p:notesMasterId r:id="rId17"/>
  </p:notesMasterIdLst>
  <p:sldIdLst>
    <p:sldId id="276" r:id="rId2"/>
    <p:sldId id="256" r:id="rId3"/>
    <p:sldId id="269" r:id="rId4"/>
    <p:sldId id="275" r:id="rId5"/>
    <p:sldId id="259" r:id="rId6"/>
    <p:sldId id="260" r:id="rId7"/>
    <p:sldId id="261" r:id="rId8"/>
    <p:sldId id="262" r:id="rId9"/>
    <p:sldId id="263" r:id="rId10"/>
    <p:sldId id="274" r:id="rId11"/>
    <p:sldId id="267" r:id="rId12"/>
    <p:sldId id="266" r:id="rId13"/>
    <p:sldId id="265" r:id="rId14"/>
    <p:sldId id="268" r:id="rId15"/>
    <p:sldId id="277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33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5" d="100"/>
          <a:sy n="75" d="100"/>
        </p:scale>
        <p:origin x="-1152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85BECA-FE7E-4DBD-88A7-76EB76F414C8}" type="datetimeFigureOut">
              <a:rPr lang="ru-RU" smtClean="0"/>
              <a:t>10.04.2020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506E0-07ED-470C-8FBA-86261DB788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938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506E0-07ED-470C-8FBA-86261DB788B8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963F1BC-D05A-4069-809F-923168F0BBB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0D6814-0150-4805-B94F-B3D108300E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7064AF-256B-45A3-B62A-58BD6A2041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B3072912-9FEA-4809-9E11-AAD92F41258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547819-10B3-4950-A7AB-3BBD4C76909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026C17-A3D7-4B45-AB33-FDB03263CA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11B279-6777-4E37-AD85-9049C68AE97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968EBB-8A59-42AE-9471-B0A9413866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A861CC-BF82-4548-9B85-4A1B64F18C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6D82F3F5-CB4C-4AE0-901E-DB8CE2AF4A3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BE79689-2860-49D8-808B-CFFFF5EA3C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AF7AF5E-D152-4133-A8A1-3F3FDC38E28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04" r:id="rId1"/>
    <p:sldLayoutId id="2147484205" r:id="rId2"/>
    <p:sldLayoutId id="2147484206" r:id="rId3"/>
    <p:sldLayoutId id="2147484207" r:id="rId4"/>
    <p:sldLayoutId id="2147484208" r:id="rId5"/>
    <p:sldLayoutId id="2147484209" r:id="rId6"/>
    <p:sldLayoutId id="2147484210" r:id="rId7"/>
    <p:sldLayoutId id="2147484211" r:id="rId8"/>
    <p:sldLayoutId id="2147484212" r:id="rId9"/>
    <p:sldLayoutId id="2147484213" r:id="rId10"/>
    <p:sldLayoutId id="2147484214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slide" Target="slide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1.xml"/><Relationship Id="rId3" Type="http://schemas.openxmlformats.org/officeDocument/2006/relationships/image" Target="../media/image3.png"/><Relationship Id="rId7" Type="http://schemas.openxmlformats.org/officeDocument/2006/relationships/slide" Target="slide5.xml"/><Relationship Id="rId12" Type="http://schemas.openxmlformats.org/officeDocument/2006/relationships/slide" Target="slide10.xml"/><Relationship Id="rId2" Type="http://schemas.openxmlformats.org/officeDocument/2006/relationships/notesSlide" Target="../notesSlides/notesSlide1.xml"/><Relationship Id="rId16" Type="http://schemas.openxmlformats.org/officeDocument/2006/relationships/slide" Target="slide14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11" Type="http://schemas.openxmlformats.org/officeDocument/2006/relationships/slide" Target="slide8.xml"/><Relationship Id="rId5" Type="http://schemas.openxmlformats.org/officeDocument/2006/relationships/slide" Target="slide3.xml"/><Relationship Id="rId15" Type="http://schemas.openxmlformats.org/officeDocument/2006/relationships/slide" Target="slide13.xml"/><Relationship Id="rId10" Type="http://schemas.openxmlformats.org/officeDocument/2006/relationships/slide" Target="slide7.xml"/><Relationship Id="rId4" Type="http://schemas.openxmlformats.org/officeDocument/2006/relationships/image" Target="../media/image4.png"/><Relationship Id="rId9" Type="http://schemas.openxmlformats.org/officeDocument/2006/relationships/slide" Target="slide6.xml"/><Relationship Id="rId14" Type="http://schemas.openxmlformats.org/officeDocument/2006/relationships/slide" Target="slide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slide" Target="slide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1785926"/>
            <a:ext cx="685804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dirty="0" smtClean="0">
                <a:latin typeface="+mn-lt"/>
              </a:rPr>
              <a:t>ЧТО? ГДЕ? КОГДА</a:t>
            </a:r>
            <a:r>
              <a:rPr lang="ru-RU" sz="6000" dirty="0" smtClean="0">
                <a:latin typeface="+mn-lt"/>
              </a:rPr>
              <a:t>?</a:t>
            </a:r>
          </a:p>
          <a:p>
            <a:pPr algn="ctr"/>
            <a:endParaRPr lang="ru-RU" sz="1600" dirty="0">
              <a:latin typeface="+mn-lt"/>
            </a:endParaRPr>
          </a:p>
          <a:p>
            <a:pPr algn="ctr"/>
            <a:endParaRPr lang="ru-RU" sz="1600" dirty="0" smtClean="0">
              <a:latin typeface="+mn-lt"/>
            </a:endParaRPr>
          </a:p>
          <a:p>
            <a:pPr algn="ctr"/>
            <a:r>
              <a:rPr lang="ru-RU" sz="1600" dirty="0" smtClean="0">
                <a:latin typeface="+mn-lt"/>
              </a:rPr>
              <a:t>                                                     Презентацию подготовила: Павленко Е.В., </a:t>
            </a:r>
          </a:p>
          <a:p>
            <a:pPr algn="ctr"/>
            <a:r>
              <a:rPr lang="ru-RU" sz="1600" dirty="0" smtClean="0">
                <a:latin typeface="+mn-lt"/>
              </a:rPr>
              <a:t>                                               педагог дополнительного образования </a:t>
            </a:r>
          </a:p>
          <a:p>
            <a:pPr algn="ctr"/>
            <a:r>
              <a:rPr lang="ru-RU" sz="1600" dirty="0" smtClean="0">
                <a:latin typeface="+mn-lt"/>
              </a:rPr>
              <a:t>                               КГБУ ДО </a:t>
            </a:r>
            <a:r>
              <a:rPr lang="ru-RU" sz="1600" dirty="0" err="1" smtClean="0">
                <a:latin typeface="+mn-lt"/>
              </a:rPr>
              <a:t>АКЦДОТиК</a:t>
            </a:r>
            <a:r>
              <a:rPr lang="ru-RU" sz="1600" dirty="0" smtClean="0">
                <a:latin typeface="+mn-lt"/>
              </a:rPr>
              <a:t> «</a:t>
            </a:r>
            <a:r>
              <a:rPr lang="ru-RU" sz="1600" smtClean="0">
                <a:latin typeface="+mn-lt"/>
              </a:rPr>
              <a:t>Алтай».</a:t>
            </a:r>
            <a:endParaRPr lang="ru-RU" sz="16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457200" y="1000125"/>
            <a:ext cx="5043488" cy="5572125"/>
          </a:xfrm>
        </p:spPr>
        <p:txBody>
          <a:bodyPr/>
          <a:lstStyle/>
          <a:p>
            <a:pPr>
              <a:defRPr/>
            </a:pPr>
            <a:endParaRPr lang="ru-RU" sz="2400" b="1" dirty="0" smtClean="0"/>
          </a:p>
          <a:p>
            <a:pPr>
              <a:buFont typeface="Wingdings" pitchFamily="2" charset="2"/>
              <a:buNone/>
              <a:defRPr/>
            </a:pPr>
            <a:endParaRPr lang="ru-RU" sz="2400" b="1" dirty="0" smtClean="0"/>
          </a:p>
          <a:p>
            <a:pPr>
              <a:buFont typeface="Wingdings" pitchFamily="2" charset="2"/>
              <a:buNone/>
              <a:defRPr/>
            </a:pPr>
            <a:endParaRPr lang="ru-RU" sz="2400" b="1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63" y="277813"/>
            <a:ext cx="8186737" cy="5794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Вопрос 8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7172325" y="1600200"/>
            <a:ext cx="1971675" cy="4530725"/>
          </a:xfrm>
        </p:spPr>
        <p:txBody>
          <a:bodyPr/>
          <a:lstStyle/>
          <a:p>
            <a:pPr>
              <a:defRPr/>
            </a:pPr>
            <a:endParaRPr lang="ru-RU" sz="2800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sz="2800" dirty="0" smtClean="0"/>
              <a:t>             </a:t>
            </a:r>
            <a:endParaRPr lang="ru-RU" sz="2800" dirty="0"/>
          </a:p>
        </p:txBody>
      </p:sp>
      <p:grpSp>
        <p:nvGrpSpPr>
          <p:cNvPr id="5" name="Group 105"/>
          <p:cNvGrpSpPr>
            <a:grpSpLocks/>
          </p:cNvGrpSpPr>
          <p:nvPr/>
        </p:nvGrpSpPr>
        <p:grpSpPr bwMode="auto">
          <a:xfrm>
            <a:off x="7669213" y="4652963"/>
            <a:ext cx="215900" cy="844550"/>
            <a:chOff x="1338" y="2160"/>
            <a:chExt cx="125" cy="578"/>
          </a:xfrm>
        </p:grpSpPr>
        <p:sp>
          <p:nvSpPr>
            <p:cNvPr id="11286" name="AutoShape 106" descr="Песок"/>
            <p:cNvSpPr>
              <a:spLocks noChangeAspect="1" noChangeArrowheads="1"/>
            </p:cNvSpPr>
            <p:nvPr/>
          </p:nvSpPr>
          <p:spPr bwMode="auto">
            <a:xfrm>
              <a:off x="1338" y="2205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7" name="AutoShape 107" descr="Песок"/>
            <p:cNvSpPr>
              <a:spLocks noChangeAspect="1" noChangeArrowheads="1"/>
            </p:cNvSpPr>
            <p:nvPr/>
          </p:nvSpPr>
          <p:spPr bwMode="auto">
            <a:xfrm>
              <a:off x="1383" y="2251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8" name="AutoShape 108" descr="Песок"/>
            <p:cNvSpPr>
              <a:spLocks noChangeAspect="1" noChangeArrowheads="1"/>
            </p:cNvSpPr>
            <p:nvPr/>
          </p:nvSpPr>
          <p:spPr bwMode="auto">
            <a:xfrm>
              <a:off x="1338" y="2296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9" name="AutoShape 109" descr="Песок"/>
            <p:cNvSpPr>
              <a:spLocks noChangeAspect="1" noChangeArrowheads="1"/>
            </p:cNvSpPr>
            <p:nvPr/>
          </p:nvSpPr>
          <p:spPr bwMode="auto">
            <a:xfrm>
              <a:off x="1383" y="2341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90" name="AutoShape 110" descr="Песок"/>
            <p:cNvSpPr>
              <a:spLocks noChangeAspect="1" noChangeArrowheads="1"/>
            </p:cNvSpPr>
            <p:nvPr/>
          </p:nvSpPr>
          <p:spPr bwMode="auto">
            <a:xfrm>
              <a:off x="1428" y="2296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91" name="AutoShape 111" descr="Песок"/>
            <p:cNvSpPr>
              <a:spLocks noChangeAspect="1" noChangeArrowheads="1"/>
            </p:cNvSpPr>
            <p:nvPr/>
          </p:nvSpPr>
          <p:spPr bwMode="auto">
            <a:xfrm>
              <a:off x="1428" y="2205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92" name="AutoShape 112" descr="Песок"/>
            <p:cNvSpPr>
              <a:spLocks noChangeAspect="1" noChangeArrowheads="1"/>
            </p:cNvSpPr>
            <p:nvPr/>
          </p:nvSpPr>
          <p:spPr bwMode="auto">
            <a:xfrm>
              <a:off x="1383" y="2160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93" name="AutoShape 113" descr="Песок"/>
            <p:cNvSpPr>
              <a:spLocks noChangeAspect="1" noChangeArrowheads="1"/>
            </p:cNvSpPr>
            <p:nvPr/>
          </p:nvSpPr>
          <p:spPr bwMode="auto">
            <a:xfrm>
              <a:off x="1429" y="2387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94" name="AutoShape 114" descr="Песок"/>
            <p:cNvSpPr>
              <a:spLocks noChangeAspect="1" noChangeArrowheads="1"/>
            </p:cNvSpPr>
            <p:nvPr/>
          </p:nvSpPr>
          <p:spPr bwMode="auto">
            <a:xfrm>
              <a:off x="1338" y="2387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95" name="AutoShape 115" descr="Песок"/>
            <p:cNvSpPr>
              <a:spLocks noChangeAspect="1" noChangeArrowheads="1"/>
            </p:cNvSpPr>
            <p:nvPr/>
          </p:nvSpPr>
          <p:spPr bwMode="auto">
            <a:xfrm>
              <a:off x="1429" y="2432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96" name="AutoShape 116" descr="Песок"/>
            <p:cNvSpPr>
              <a:spLocks noChangeAspect="1" noChangeArrowheads="1"/>
            </p:cNvSpPr>
            <p:nvPr/>
          </p:nvSpPr>
          <p:spPr bwMode="auto">
            <a:xfrm>
              <a:off x="1383" y="2432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97" name="AutoShape 117" descr="Песок"/>
            <p:cNvSpPr>
              <a:spLocks noChangeAspect="1" noChangeArrowheads="1"/>
            </p:cNvSpPr>
            <p:nvPr/>
          </p:nvSpPr>
          <p:spPr bwMode="auto">
            <a:xfrm>
              <a:off x="1338" y="247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98" name="AutoShape 118" descr="Песок"/>
            <p:cNvSpPr>
              <a:spLocks noChangeAspect="1" noChangeArrowheads="1"/>
            </p:cNvSpPr>
            <p:nvPr/>
          </p:nvSpPr>
          <p:spPr bwMode="auto">
            <a:xfrm>
              <a:off x="1429" y="2523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99" name="AutoShape 119" descr="Песок"/>
            <p:cNvSpPr>
              <a:spLocks noChangeAspect="1" noChangeArrowheads="1"/>
            </p:cNvSpPr>
            <p:nvPr/>
          </p:nvSpPr>
          <p:spPr bwMode="auto">
            <a:xfrm>
              <a:off x="1383" y="2523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0" name="AutoShape 120" descr="Песок"/>
            <p:cNvSpPr>
              <a:spLocks noChangeAspect="1" noChangeArrowheads="1"/>
            </p:cNvSpPr>
            <p:nvPr/>
          </p:nvSpPr>
          <p:spPr bwMode="auto">
            <a:xfrm>
              <a:off x="1383" y="256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1" name="AutoShape 121" descr="Песок"/>
            <p:cNvSpPr>
              <a:spLocks noChangeAspect="1" noChangeArrowheads="1"/>
            </p:cNvSpPr>
            <p:nvPr/>
          </p:nvSpPr>
          <p:spPr bwMode="auto">
            <a:xfrm>
              <a:off x="1338" y="256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2" name="AutoShape 122" descr="Песок"/>
            <p:cNvSpPr>
              <a:spLocks noChangeAspect="1" noChangeArrowheads="1"/>
            </p:cNvSpPr>
            <p:nvPr/>
          </p:nvSpPr>
          <p:spPr bwMode="auto">
            <a:xfrm>
              <a:off x="1429" y="261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3" name="AutoShape 123" descr="Песок"/>
            <p:cNvSpPr>
              <a:spLocks noChangeAspect="1" noChangeArrowheads="1"/>
            </p:cNvSpPr>
            <p:nvPr/>
          </p:nvSpPr>
          <p:spPr bwMode="auto">
            <a:xfrm>
              <a:off x="1383" y="2659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4" name="AutoShape 124" descr="Песок"/>
            <p:cNvSpPr>
              <a:spLocks noChangeAspect="1" noChangeArrowheads="1"/>
            </p:cNvSpPr>
            <p:nvPr/>
          </p:nvSpPr>
          <p:spPr bwMode="auto">
            <a:xfrm>
              <a:off x="1338" y="261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5" name="AutoShape 125" descr="Песок"/>
            <p:cNvSpPr>
              <a:spLocks noChangeAspect="1" noChangeArrowheads="1"/>
            </p:cNvSpPr>
            <p:nvPr/>
          </p:nvSpPr>
          <p:spPr bwMode="auto">
            <a:xfrm>
              <a:off x="1338" y="270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306" name="AutoShape 126" descr="Песок"/>
            <p:cNvSpPr>
              <a:spLocks noChangeAspect="1" noChangeArrowheads="1"/>
            </p:cNvSpPr>
            <p:nvPr/>
          </p:nvSpPr>
          <p:spPr bwMode="auto">
            <a:xfrm>
              <a:off x="1383" y="270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270" name="Group 127"/>
          <p:cNvGrpSpPr>
            <a:grpSpLocks/>
          </p:cNvGrpSpPr>
          <p:nvPr/>
        </p:nvGrpSpPr>
        <p:grpSpPr bwMode="auto">
          <a:xfrm>
            <a:off x="6948488" y="3429000"/>
            <a:ext cx="1727200" cy="2393950"/>
            <a:chOff x="1020" y="1480"/>
            <a:chExt cx="1270" cy="1734"/>
          </a:xfrm>
        </p:grpSpPr>
        <p:grpSp>
          <p:nvGrpSpPr>
            <p:cNvPr id="11279" name="Group 128"/>
            <p:cNvGrpSpPr>
              <a:grpSpLocks/>
            </p:cNvGrpSpPr>
            <p:nvPr/>
          </p:nvGrpSpPr>
          <p:grpSpPr bwMode="auto">
            <a:xfrm>
              <a:off x="1247" y="1570"/>
              <a:ext cx="758" cy="1574"/>
              <a:chOff x="1429" y="1979"/>
              <a:chExt cx="576" cy="1165"/>
            </a:xfrm>
          </p:grpSpPr>
          <p:sp>
            <p:nvSpPr>
              <p:cNvPr id="11284" name="AutoShape 129"/>
              <p:cNvSpPr>
                <a:spLocks noChangeArrowheads="1"/>
              </p:cNvSpPr>
              <p:nvPr/>
            </p:nvSpPr>
            <p:spPr bwMode="auto">
              <a:xfrm>
                <a:off x="1429" y="2568"/>
                <a:ext cx="576" cy="576"/>
              </a:xfrm>
              <a:prstGeom prst="octagon">
                <a:avLst>
                  <a:gd name="adj" fmla="val 35069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85" name="AutoShape 130"/>
              <p:cNvSpPr>
                <a:spLocks noChangeArrowheads="1"/>
              </p:cNvSpPr>
              <p:nvPr/>
            </p:nvSpPr>
            <p:spPr bwMode="auto">
              <a:xfrm>
                <a:off x="1429" y="1979"/>
                <a:ext cx="576" cy="576"/>
              </a:xfrm>
              <a:prstGeom prst="octagon">
                <a:avLst>
                  <a:gd name="adj" fmla="val 35069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1280" name="AutoShape 131" descr="Орех"/>
            <p:cNvSpPr>
              <a:spLocks noChangeArrowheads="1"/>
            </p:cNvSpPr>
            <p:nvPr/>
          </p:nvSpPr>
          <p:spPr bwMode="auto">
            <a:xfrm>
              <a:off x="1020" y="1480"/>
              <a:ext cx="1270" cy="192"/>
            </a:xfrm>
            <a:prstGeom prst="flowChartTerminator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1" name="AutoShape 132" descr="Орех"/>
            <p:cNvSpPr>
              <a:spLocks noChangeArrowheads="1"/>
            </p:cNvSpPr>
            <p:nvPr/>
          </p:nvSpPr>
          <p:spPr bwMode="auto">
            <a:xfrm>
              <a:off x="1020" y="3022"/>
              <a:ext cx="1270" cy="192"/>
            </a:xfrm>
            <a:prstGeom prst="flowChartTerminator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1282" name="Line 133"/>
            <p:cNvSpPr>
              <a:spLocks noChangeShapeType="1"/>
            </p:cNvSpPr>
            <p:nvPr/>
          </p:nvSpPr>
          <p:spPr bwMode="auto">
            <a:xfrm>
              <a:off x="2154" y="1661"/>
              <a:ext cx="0" cy="1361"/>
            </a:xfrm>
            <a:prstGeom prst="line">
              <a:avLst/>
            </a:prstGeom>
            <a:noFill/>
            <a:ln w="76200">
              <a:pattFill prst="pct70">
                <a:fgClr>
                  <a:srgbClr val="993300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83" name="Line 134"/>
            <p:cNvSpPr>
              <a:spLocks noChangeShapeType="1"/>
            </p:cNvSpPr>
            <p:nvPr/>
          </p:nvSpPr>
          <p:spPr bwMode="auto">
            <a:xfrm>
              <a:off x="1111" y="1661"/>
              <a:ext cx="0" cy="1361"/>
            </a:xfrm>
            <a:prstGeom prst="line">
              <a:avLst/>
            </a:prstGeom>
            <a:noFill/>
            <a:ln w="76200">
              <a:pattFill prst="pct70">
                <a:fgClr>
                  <a:srgbClr val="993300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7" name="Freeform 135" descr="Песок"/>
          <p:cNvSpPr>
            <a:spLocks/>
          </p:cNvSpPr>
          <p:nvPr/>
        </p:nvSpPr>
        <p:spPr bwMode="auto">
          <a:xfrm>
            <a:off x="7269163" y="4043363"/>
            <a:ext cx="1009650" cy="625475"/>
          </a:xfrm>
          <a:custGeom>
            <a:avLst/>
            <a:gdLst>
              <a:gd name="T0" fmla="*/ 2147483647 w 636"/>
              <a:gd name="T1" fmla="*/ 2147483647 h 394"/>
              <a:gd name="T2" fmla="*/ 2147483647 w 636"/>
              <a:gd name="T3" fmla="*/ 2147483647 h 394"/>
              <a:gd name="T4" fmla="*/ 2147483647 w 636"/>
              <a:gd name="T5" fmla="*/ 2147483647 h 394"/>
              <a:gd name="T6" fmla="*/ 2147483647 w 636"/>
              <a:gd name="T7" fmla="*/ 2147483647 h 394"/>
              <a:gd name="T8" fmla="*/ 2147483647 w 636"/>
              <a:gd name="T9" fmla="*/ 2147483647 h 394"/>
              <a:gd name="T10" fmla="*/ 2147483647 w 636"/>
              <a:gd name="T11" fmla="*/ 2147483647 h 394"/>
              <a:gd name="T12" fmla="*/ 2147483647 w 636"/>
              <a:gd name="T13" fmla="*/ 2147483647 h 394"/>
              <a:gd name="T14" fmla="*/ 2147483647 w 636"/>
              <a:gd name="T15" fmla="*/ 2147483647 h 394"/>
              <a:gd name="T16" fmla="*/ 2147483647 w 636"/>
              <a:gd name="T17" fmla="*/ 0 h 394"/>
              <a:gd name="T18" fmla="*/ 2147483647 w 636"/>
              <a:gd name="T19" fmla="*/ 2147483647 h 394"/>
              <a:gd name="T20" fmla="*/ 0 w 636"/>
              <a:gd name="T21" fmla="*/ 2147483647 h 394"/>
              <a:gd name="T22" fmla="*/ 2147483647 w 636"/>
              <a:gd name="T23" fmla="*/ 2147483647 h 39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36"/>
              <a:gd name="T37" fmla="*/ 0 h 394"/>
              <a:gd name="T38" fmla="*/ 636 w 636"/>
              <a:gd name="T39" fmla="*/ 394 h 39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36" h="394">
                <a:moveTo>
                  <a:pt x="224" y="358"/>
                </a:moveTo>
                <a:cubicBezTo>
                  <a:pt x="264" y="361"/>
                  <a:pt x="304" y="355"/>
                  <a:pt x="340" y="361"/>
                </a:cubicBezTo>
                <a:cubicBezTo>
                  <a:pt x="366" y="362"/>
                  <a:pt x="407" y="357"/>
                  <a:pt x="416" y="355"/>
                </a:cubicBezTo>
                <a:cubicBezTo>
                  <a:pt x="425" y="353"/>
                  <a:pt x="399" y="351"/>
                  <a:pt x="394" y="351"/>
                </a:cubicBezTo>
                <a:cubicBezTo>
                  <a:pt x="389" y="351"/>
                  <a:pt x="380" y="354"/>
                  <a:pt x="383" y="355"/>
                </a:cubicBezTo>
                <a:cubicBezTo>
                  <a:pt x="387" y="356"/>
                  <a:pt x="410" y="358"/>
                  <a:pt x="414" y="358"/>
                </a:cubicBezTo>
                <a:cubicBezTo>
                  <a:pt x="419" y="358"/>
                  <a:pt x="374" y="394"/>
                  <a:pt x="411" y="357"/>
                </a:cubicBezTo>
                <a:lnTo>
                  <a:pt x="633" y="133"/>
                </a:lnTo>
                <a:lnTo>
                  <a:pt x="636" y="0"/>
                </a:lnTo>
                <a:lnTo>
                  <a:pt x="4" y="11"/>
                </a:lnTo>
                <a:lnTo>
                  <a:pt x="0" y="133"/>
                </a:lnTo>
                <a:lnTo>
                  <a:pt x="224" y="358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317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" name="Freeform 136" descr="Песок"/>
          <p:cNvSpPr>
            <a:spLocks/>
          </p:cNvSpPr>
          <p:nvPr/>
        </p:nvSpPr>
        <p:spPr bwMode="auto">
          <a:xfrm>
            <a:off x="7278688" y="5086350"/>
            <a:ext cx="993775" cy="471488"/>
          </a:xfrm>
          <a:custGeom>
            <a:avLst/>
            <a:gdLst>
              <a:gd name="T0" fmla="*/ 2147483647 w 626"/>
              <a:gd name="T1" fmla="*/ 2147483647 h 297"/>
              <a:gd name="T2" fmla="*/ 2147483647 w 626"/>
              <a:gd name="T3" fmla="*/ 2147483647 h 297"/>
              <a:gd name="T4" fmla="*/ 2147483647 w 626"/>
              <a:gd name="T5" fmla="*/ 2147483647 h 297"/>
              <a:gd name="T6" fmla="*/ 2147483647 w 626"/>
              <a:gd name="T7" fmla="*/ 2147483647 h 297"/>
              <a:gd name="T8" fmla="*/ 2147483647 w 626"/>
              <a:gd name="T9" fmla="*/ 2147483647 h 297"/>
              <a:gd name="T10" fmla="*/ 2147483647 w 626"/>
              <a:gd name="T11" fmla="*/ 2147483647 h 297"/>
              <a:gd name="T12" fmla="*/ 2147483647 w 626"/>
              <a:gd name="T13" fmla="*/ 2147483647 h 297"/>
              <a:gd name="T14" fmla="*/ 2147483647 w 626"/>
              <a:gd name="T15" fmla="*/ 2147483647 h 297"/>
              <a:gd name="T16" fmla="*/ 2147483647 w 626"/>
              <a:gd name="T17" fmla="*/ 2147483647 h 297"/>
              <a:gd name="T18" fmla="*/ 2147483647 w 626"/>
              <a:gd name="T19" fmla="*/ 0 h 297"/>
              <a:gd name="T20" fmla="*/ 0 w 626"/>
              <a:gd name="T21" fmla="*/ 2147483647 h 297"/>
              <a:gd name="T22" fmla="*/ 2147483647 w 626"/>
              <a:gd name="T23" fmla="*/ 2147483647 h 297"/>
              <a:gd name="T24" fmla="*/ 2147483647 w 626"/>
              <a:gd name="T25" fmla="*/ 2147483647 h 29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26"/>
              <a:gd name="T40" fmla="*/ 0 h 297"/>
              <a:gd name="T41" fmla="*/ 626 w 626"/>
              <a:gd name="T42" fmla="*/ 297 h 29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26" h="297">
                <a:moveTo>
                  <a:pt x="120" y="292"/>
                </a:moveTo>
                <a:cubicBezTo>
                  <a:pt x="161" y="294"/>
                  <a:pt x="305" y="291"/>
                  <a:pt x="342" y="296"/>
                </a:cubicBezTo>
                <a:cubicBezTo>
                  <a:pt x="367" y="297"/>
                  <a:pt x="468" y="297"/>
                  <a:pt x="494" y="296"/>
                </a:cubicBezTo>
                <a:cubicBezTo>
                  <a:pt x="520" y="295"/>
                  <a:pt x="492" y="294"/>
                  <a:pt x="496" y="292"/>
                </a:cubicBezTo>
                <a:cubicBezTo>
                  <a:pt x="500" y="290"/>
                  <a:pt x="519" y="283"/>
                  <a:pt x="520" y="282"/>
                </a:cubicBezTo>
                <a:cubicBezTo>
                  <a:pt x="521" y="281"/>
                  <a:pt x="503" y="286"/>
                  <a:pt x="504" y="284"/>
                </a:cubicBezTo>
                <a:cubicBezTo>
                  <a:pt x="505" y="282"/>
                  <a:pt x="507" y="290"/>
                  <a:pt x="526" y="272"/>
                </a:cubicBezTo>
                <a:lnTo>
                  <a:pt x="622" y="172"/>
                </a:lnTo>
                <a:lnTo>
                  <a:pt x="622" y="164"/>
                </a:lnTo>
                <a:lnTo>
                  <a:pt x="626" y="0"/>
                </a:lnTo>
                <a:lnTo>
                  <a:pt x="0" y="4"/>
                </a:lnTo>
                <a:lnTo>
                  <a:pt x="1" y="169"/>
                </a:lnTo>
                <a:lnTo>
                  <a:pt x="120" y="292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317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35" name="AutoShape 39"/>
          <p:cNvSpPr>
            <a:spLocks noChangeArrowheads="1"/>
          </p:cNvSpPr>
          <p:nvPr/>
        </p:nvSpPr>
        <p:spPr bwMode="auto">
          <a:xfrm>
            <a:off x="6786563" y="1773238"/>
            <a:ext cx="2106612" cy="935037"/>
          </a:xfrm>
          <a:prstGeom prst="ribbon">
            <a:avLst>
              <a:gd name="adj1" fmla="val 12500"/>
              <a:gd name="adj2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FF3300"/>
                </a:solidFill>
              </a:rPr>
              <a:t>ОТВЕТ</a:t>
            </a:r>
          </a:p>
        </p:txBody>
      </p:sp>
      <p:sp>
        <p:nvSpPr>
          <p:cNvPr id="4136" name="AutoShape 40"/>
          <p:cNvSpPr>
            <a:spLocks noChangeArrowheads="1"/>
          </p:cNvSpPr>
          <p:nvPr/>
        </p:nvSpPr>
        <p:spPr bwMode="auto">
          <a:xfrm>
            <a:off x="785786" y="5357826"/>
            <a:ext cx="5759450" cy="1000125"/>
          </a:xfrm>
          <a:prstGeom prst="wedgeRectCallout">
            <a:avLst>
              <a:gd name="adj1" fmla="val 71171"/>
              <a:gd name="adj2" fmla="val 4710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1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46" name="Содержимое 2"/>
          <p:cNvSpPr txBox="1">
            <a:spLocks/>
          </p:cNvSpPr>
          <p:nvPr/>
        </p:nvSpPr>
        <p:spPr bwMode="auto">
          <a:xfrm>
            <a:off x="0" y="404813"/>
            <a:ext cx="7019925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endParaRPr lang="ru-RU" sz="2400" b="1" kern="0" dirty="0">
              <a:effectLst>
                <a:outerShdw blurRad="38100" dist="38100" dir="2700000" algn="tl">
                  <a:srgbClr val="010199"/>
                </a:outerShdw>
              </a:effectLst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Char char="l"/>
              <a:defRPr/>
            </a:pPr>
            <a:endParaRPr lang="ru-RU" sz="2400" b="1" kern="0" dirty="0">
              <a:effectLst>
                <a:outerShdw blurRad="38100" dist="38100" dir="2700000" algn="tl">
                  <a:srgbClr val="010199"/>
                </a:outerShdw>
              </a:effectLst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lang="ru-RU" sz="2400" b="1" kern="0" dirty="0">
              <a:effectLst>
                <a:outerShdw blurRad="38100" dist="38100" dir="2700000" algn="tl">
                  <a:srgbClr val="010199"/>
                </a:outerShdw>
              </a:effectLst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buNone/>
              <a:defRPr/>
            </a:pPr>
            <a:endParaRPr lang="ru-RU" sz="2400" b="1" kern="0" dirty="0">
              <a:effectLst>
                <a:outerShdw blurRad="38100" dist="38100" dir="2700000" algn="tl">
                  <a:srgbClr val="010199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785786" y="1428736"/>
            <a:ext cx="49292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+mn-lt"/>
              </a:rPr>
              <a:t>Сколько банков наделены правом выпуска денег в России? </a:t>
            </a:r>
            <a:endParaRPr lang="ru-RU" sz="3200" dirty="0">
              <a:latin typeface="+mn-lt"/>
            </a:endParaRPr>
          </a:p>
        </p:txBody>
      </p:sp>
      <p:sp>
        <p:nvSpPr>
          <p:cNvPr id="41" name="AutoShape 4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5227" y="5811862"/>
            <a:ext cx="755650" cy="8366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60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2" presetClass="emph" presetSubtype="0" repeatCount="3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22" presetClass="entr" presetSubtype="4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6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35"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413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57263" y="277813"/>
            <a:ext cx="8186737" cy="5794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Вопрос 9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0" y="1143000"/>
            <a:ext cx="6257925" cy="5429250"/>
          </a:xfrm>
        </p:spPr>
        <p:txBody>
          <a:bodyPr/>
          <a:lstStyle/>
          <a:p>
            <a:pPr>
              <a:buNone/>
              <a:defRPr/>
            </a:pPr>
            <a:r>
              <a:rPr lang="ru-RU" sz="2400" dirty="0" smtClean="0"/>
              <a:t>    </a:t>
            </a:r>
            <a:r>
              <a:rPr lang="ru-RU" dirty="0" smtClean="0"/>
              <a:t>Из каких слов и цифр состоит микротекст на купюре? </a:t>
            </a:r>
            <a:endParaRPr lang="ru-RU" b="1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7172325" y="1600200"/>
            <a:ext cx="1971675" cy="4530725"/>
          </a:xfrm>
        </p:spPr>
        <p:txBody>
          <a:bodyPr/>
          <a:lstStyle/>
          <a:p>
            <a:pPr>
              <a:defRPr/>
            </a:pPr>
            <a:endParaRPr lang="ru-RU" sz="2800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sz="2800" dirty="0" smtClean="0"/>
              <a:t>             </a:t>
            </a:r>
            <a:endParaRPr lang="ru-RU" sz="2800" dirty="0"/>
          </a:p>
        </p:txBody>
      </p:sp>
      <p:grpSp>
        <p:nvGrpSpPr>
          <p:cNvPr id="5" name="Group 105"/>
          <p:cNvGrpSpPr>
            <a:grpSpLocks/>
          </p:cNvGrpSpPr>
          <p:nvPr/>
        </p:nvGrpSpPr>
        <p:grpSpPr bwMode="auto">
          <a:xfrm>
            <a:off x="7669213" y="4652963"/>
            <a:ext cx="215900" cy="844550"/>
            <a:chOff x="1338" y="2160"/>
            <a:chExt cx="125" cy="578"/>
          </a:xfrm>
        </p:grpSpPr>
        <p:sp>
          <p:nvSpPr>
            <p:cNvPr id="12309" name="AutoShape 106" descr="Песок"/>
            <p:cNvSpPr>
              <a:spLocks noChangeAspect="1" noChangeArrowheads="1"/>
            </p:cNvSpPr>
            <p:nvPr/>
          </p:nvSpPr>
          <p:spPr bwMode="auto">
            <a:xfrm>
              <a:off x="1338" y="2205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0" name="AutoShape 107" descr="Песок"/>
            <p:cNvSpPr>
              <a:spLocks noChangeAspect="1" noChangeArrowheads="1"/>
            </p:cNvSpPr>
            <p:nvPr/>
          </p:nvSpPr>
          <p:spPr bwMode="auto">
            <a:xfrm>
              <a:off x="1383" y="2251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1" name="AutoShape 108" descr="Песок"/>
            <p:cNvSpPr>
              <a:spLocks noChangeAspect="1" noChangeArrowheads="1"/>
            </p:cNvSpPr>
            <p:nvPr/>
          </p:nvSpPr>
          <p:spPr bwMode="auto">
            <a:xfrm>
              <a:off x="1338" y="2296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2" name="AutoShape 109" descr="Песок"/>
            <p:cNvSpPr>
              <a:spLocks noChangeAspect="1" noChangeArrowheads="1"/>
            </p:cNvSpPr>
            <p:nvPr/>
          </p:nvSpPr>
          <p:spPr bwMode="auto">
            <a:xfrm>
              <a:off x="1383" y="2341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3" name="AutoShape 110" descr="Песок"/>
            <p:cNvSpPr>
              <a:spLocks noChangeAspect="1" noChangeArrowheads="1"/>
            </p:cNvSpPr>
            <p:nvPr/>
          </p:nvSpPr>
          <p:spPr bwMode="auto">
            <a:xfrm>
              <a:off x="1428" y="2296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4" name="AutoShape 111" descr="Песок"/>
            <p:cNvSpPr>
              <a:spLocks noChangeAspect="1" noChangeArrowheads="1"/>
            </p:cNvSpPr>
            <p:nvPr/>
          </p:nvSpPr>
          <p:spPr bwMode="auto">
            <a:xfrm>
              <a:off x="1428" y="2205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5" name="AutoShape 112" descr="Песок"/>
            <p:cNvSpPr>
              <a:spLocks noChangeAspect="1" noChangeArrowheads="1"/>
            </p:cNvSpPr>
            <p:nvPr/>
          </p:nvSpPr>
          <p:spPr bwMode="auto">
            <a:xfrm>
              <a:off x="1383" y="2160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6" name="AutoShape 113" descr="Песок"/>
            <p:cNvSpPr>
              <a:spLocks noChangeAspect="1" noChangeArrowheads="1"/>
            </p:cNvSpPr>
            <p:nvPr/>
          </p:nvSpPr>
          <p:spPr bwMode="auto">
            <a:xfrm>
              <a:off x="1429" y="2387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7" name="AutoShape 114" descr="Песок"/>
            <p:cNvSpPr>
              <a:spLocks noChangeAspect="1" noChangeArrowheads="1"/>
            </p:cNvSpPr>
            <p:nvPr/>
          </p:nvSpPr>
          <p:spPr bwMode="auto">
            <a:xfrm>
              <a:off x="1338" y="2387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8" name="AutoShape 115" descr="Песок"/>
            <p:cNvSpPr>
              <a:spLocks noChangeAspect="1" noChangeArrowheads="1"/>
            </p:cNvSpPr>
            <p:nvPr/>
          </p:nvSpPr>
          <p:spPr bwMode="auto">
            <a:xfrm>
              <a:off x="1429" y="2432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19" name="AutoShape 116" descr="Песок"/>
            <p:cNvSpPr>
              <a:spLocks noChangeAspect="1" noChangeArrowheads="1"/>
            </p:cNvSpPr>
            <p:nvPr/>
          </p:nvSpPr>
          <p:spPr bwMode="auto">
            <a:xfrm>
              <a:off x="1383" y="2432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20" name="AutoShape 117" descr="Песок"/>
            <p:cNvSpPr>
              <a:spLocks noChangeAspect="1" noChangeArrowheads="1"/>
            </p:cNvSpPr>
            <p:nvPr/>
          </p:nvSpPr>
          <p:spPr bwMode="auto">
            <a:xfrm>
              <a:off x="1338" y="247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21" name="AutoShape 118" descr="Песок"/>
            <p:cNvSpPr>
              <a:spLocks noChangeAspect="1" noChangeArrowheads="1"/>
            </p:cNvSpPr>
            <p:nvPr/>
          </p:nvSpPr>
          <p:spPr bwMode="auto">
            <a:xfrm>
              <a:off x="1429" y="2523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22" name="AutoShape 119" descr="Песок"/>
            <p:cNvSpPr>
              <a:spLocks noChangeAspect="1" noChangeArrowheads="1"/>
            </p:cNvSpPr>
            <p:nvPr/>
          </p:nvSpPr>
          <p:spPr bwMode="auto">
            <a:xfrm>
              <a:off x="1383" y="2523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23" name="AutoShape 120" descr="Песок"/>
            <p:cNvSpPr>
              <a:spLocks noChangeAspect="1" noChangeArrowheads="1"/>
            </p:cNvSpPr>
            <p:nvPr/>
          </p:nvSpPr>
          <p:spPr bwMode="auto">
            <a:xfrm>
              <a:off x="1383" y="256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24" name="AutoShape 121" descr="Песок"/>
            <p:cNvSpPr>
              <a:spLocks noChangeAspect="1" noChangeArrowheads="1"/>
            </p:cNvSpPr>
            <p:nvPr/>
          </p:nvSpPr>
          <p:spPr bwMode="auto">
            <a:xfrm>
              <a:off x="1338" y="256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25" name="AutoShape 122" descr="Песок"/>
            <p:cNvSpPr>
              <a:spLocks noChangeAspect="1" noChangeArrowheads="1"/>
            </p:cNvSpPr>
            <p:nvPr/>
          </p:nvSpPr>
          <p:spPr bwMode="auto">
            <a:xfrm>
              <a:off x="1429" y="261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26" name="AutoShape 123" descr="Песок"/>
            <p:cNvSpPr>
              <a:spLocks noChangeAspect="1" noChangeArrowheads="1"/>
            </p:cNvSpPr>
            <p:nvPr/>
          </p:nvSpPr>
          <p:spPr bwMode="auto">
            <a:xfrm>
              <a:off x="1383" y="2659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27" name="AutoShape 124" descr="Песок"/>
            <p:cNvSpPr>
              <a:spLocks noChangeAspect="1" noChangeArrowheads="1"/>
            </p:cNvSpPr>
            <p:nvPr/>
          </p:nvSpPr>
          <p:spPr bwMode="auto">
            <a:xfrm>
              <a:off x="1338" y="261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28" name="AutoShape 125" descr="Песок"/>
            <p:cNvSpPr>
              <a:spLocks noChangeAspect="1" noChangeArrowheads="1"/>
            </p:cNvSpPr>
            <p:nvPr/>
          </p:nvSpPr>
          <p:spPr bwMode="auto">
            <a:xfrm>
              <a:off x="1338" y="270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29" name="AutoShape 126" descr="Песок"/>
            <p:cNvSpPr>
              <a:spLocks noChangeAspect="1" noChangeArrowheads="1"/>
            </p:cNvSpPr>
            <p:nvPr/>
          </p:nvSpPr>
          <p:spPr bwMode="auto">
            <a:xfrm>
              <a:off x="1383" y="270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2294" name="Group 127"/>
          <p:cNvGrpSpPr>
            <a:grpSpLocks/>
          </p:cNvGrpSpPr>
          <p:nvPr/>
        </p:nvGrpSpPr>
        <p:grpSpPr bwMode="auto">
          <a:xfrm>
            <a:off x="6948488" y="3429000"/>
            <a:ext cx="1727200" cy="2393950"/>
            <a:chOff x="1020" y="1480"/>
            <a:chExt cx="1270" cy="1734"/>
          </a:xfrm>
        </p:grpSpPr>
        <p:grpSp>
          <p:nvGrpSpPr>
            <p:cNvPr id="12302" name="Group 128"/>
            <p:cNvGrpSpPr>
              <a:grpSpLocks/>
            </p:cNvGrpSpPr>
            <p:nvPr/>
          </p:nvGrpSpPr>
          <p:grpSpPr bwMode="auto">
            <a:xfrm>
              <a:off x="1247" y="1570"/>
              <a:ext cx="758" cy="1574"/>
              <a:chOff x="1429" y="1979"/>
              <a:chExt cx="576" cy="1165"/>
            </a:xfrm>
          </p:grpSpPr>
          <p:sp>
            <p:nvSpPr>
              <p:cNvPr id="12307" name="AutoShape 129"/>
              <p:cNvSpPr>
                <a:spLocks noChangeArrowheads="1"/>
              </p:cNvSpPr>
              <p:nvPr/>
            </p:nvSpPr>
            <p:spPr bwMode="auto">
              <a:xfrm>
                <a:off x="1429" y="2568"/>
                <a:ext cx="576" cy="576"/>
              </a:xfrm>
              <a:prstGeom prst="octagon">
                <a:avLst>
                  <a:gd name="adj" fmla="val 35069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08" name="AutoShape 130"/>
              <p:cNvSpPr>
                <a:spLocks noChangeArrowheads="1"/>
              </p:cNvSpPr>
              <p:nvPr/>
            </p:nvSpPr>
            <p:spPr bwMode="auto">
              <a:xfrm>
                <a:off x="1429" y="1979"/>
                <a:ext cx="576" cy="576"/>
              </a:xfrm>
              <a:prstGeom prst="octagon">
                <a:avLst>
                  <a:gd name="adj" fmla="val 35069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2303" name="AutoShape 131" descr="Орех"/>
            <p:cNvSpPr>
              <a:spLocks noChangeArrowheads="1"/>
            </p:cNvSpPr>
            <p:nvPr/>
          </p:nvSpPr>
          <p:spPr bwMode="auto">
            <a:xfrm>
              <a:off x="1020" y="1480"/>
              <a:ext cx="1270" cy="192"/>
            </a:xfrm>
            <a:prstGeom prst="flowChartTerminator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04" name="AutoShape 132" descr="Орех"/>
            <p:cNvSpPr>
              <a:spLocks noChangeArrowheads="1"/>
            </p:cNvSpPr>
            <p:nvPr/>
          </p:nvSpPr>
          <p:spPr bwMode="auto">
            <a:xfrm>
              <a:off x="1020" y="3022"/>
              <a:ext cx="1270" cy="192"/>
            </a:xfrm>
            <a:prstGeom prst="flowChartTerminator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305" name="Line 133"/>
            <p:cNvSpPr>
              <a:spLocks noChangeShapeType="1"/>
            </p:cNvSpPr>
            <p:nvPr/>
          </p:nvSpPr>
          <p:spPr bwMode="auto">
            <a:xfrm>
              <a:off x="2154" y="1661"/>
              <a:ext cx="0" cy="1361"/>
            </a:xfrm>
            <a:prstGeom prst="line">
              <a:avLst/>
            </a:prstGeom>
            <a:noFill/>
            <a:ln w="76200">
              <a:pattFill prst="pct70">
                <a:fgClr>
                  <a:srgbClr val="993300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06" name="Line 134"/>
            <p:cNvSpPr>
              <a:spLocks noChangeShapeType="1"/>
            </p:cNvSpPr>
            <p:nvPr/>
          </p:nvSpPr>
          <p:spPr bwMode="auto">
            <a:xfrm>
              <a:off x="1111" y="1661"/>
              <a:ext cx="0" cy="1361"/>
            </a:xfrm>
            <a:prstGeom prst="line">
              <a:avLst/>
            </a:prstGeom>
            <a:noFill/>
            <a:ln w="76200">
              <a:pattFill prst="pct70">
                <a:fgClr>
                  <a:srgbClr val="993300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7" name="Freeform 135" descr="Песок"/>
          <p:cNvSpPr>
            <a:spLocks/>
          </p:cNvSpPr>
          <p:nvPr/>
        </p:nvSpPr>
        <p:spPr bwMode="auto">
          <a:xfrm>
            <a:off x="7269163" y="4043363"/>
            <a:ext cx="1009650" cy="625475"/>
          </a:xfrm>
          <a:custGeom>
            <a:avLst/>
            <a:gdLst>
              <a:gd name="T0" fmla="*/ 2147483647 w 636"/>
              <a:gd name="T1" fmla="*/ 2147483647 h 394"/>
              <a:gd name="T2" fmla="*/ 2147483647 w 636"/>
              <a:gd name="T3" fmla="*/ 2147483647 h 394"/>
              <a:gd name="T4" fmla="*/ 2147483647 w 636"/>
              <a:gd name="T5" fmla="*/ 2147483647 h 394"/>
              <a:gd name="T6" fmla="*/ 2147483647 w 636"/>
              <a:gd name="T7" fmla="*/ 2147483647 h 394"/>
              <a:gd name="T8" fmla="*/ 2147483647 w 636"/>
              <a:gd name="T9" fmla="*/ 2147483647 h 394"/>
              <a:gd name="T10" fmla="*/ 2147483647 w 636"/>
              <a:gd name="T11" fmla="*/ 2147483647 h 394"/>
              <a:gd name="T12" fmla="*/ 2147483647 w 636"/>
              <a:gd name="T13" fmla="*/ 2147483647 h 394"/>
              <a:gd name="T14" fmla="*/ 2147483647 w 636"/>
              <a:gd name="T15" fmla="*/ 2147483647 h 394"/>
              <a:gd name="T16" fmla="*/ 2147483647 w 636"/>
              <a:gd name="T17" fmla="*/ 0 h 394"/>
              <a:gd name="T18" fmla="*/ 2147483647 w 636"/>
              <a:gd name="T19" fmla="*/ 2147483647 h 394"/>
              <a:gd name="T20" fmla="*/ 0 w 636"/>
              <a:gd name="T21" fmla="*/ 2147483647 h 394"/>
              <a:gd name="T22" fmla="*/ 2147483647 w 636"/>
              <a:gd name="T23" fmla="*/ 2147483647 h 39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36"/>
              <a:gd name="T37" fmla="*/ 0 h 394"/>
              <a:gd name="T38" fmla="*/ 636 w 636"/>
              <a:gd name="T39" fmla="*/ 394 h 39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36" h="394">
                <a:moveTo>
                  <a:pt x="224" y="358"/>
                </a:moveTo>
                <a:cubicBezTo>
                  <a:pt x="264" y="361"/>
                  <a:pt x="304" y="355"/>
                  <a:pt x="340" y="361"/>
                </a:cubicBezTo>
                <a:cubicBezTo>
                  <a:pt x="366" y="362"/>
                  <a:pt x="407" y="357"/>
                  <a:pt x="416" y="355"/>
                </a:cubicBezTo>
                <a:cubicBezTo>
                  <a:pt x="425" y="353"/>
                  <a:pt x="399" y="351"/>
                  <a:pt x="394" y="351"/>
                </a:cubicBezTo>
                <a:cubicBezTo>
                  <a:pt x="389" y="351"/>
                  <a:pt x="380" y="354"/>
                  <a:pt x="383" y="355"/>
                </a:cubicBezTo>
                <a:cubicBezTo>
                  <a:pt x="387" y="356"/>
                  <a:pt x="410" y="358"/>
                  <a:pt x="414" y="358"/>
                </a:cubicBezTo>
                <a:cubicBezTo>
                  <a:pt x="419" y="358"/>
                  <a:pt x="374" y="394"/>
                  <a:pt x="411" y="357"/>
                </a:cubicBezTo>
                <a:lnTo>
                  <a:pt x="633" y="133"/>
                </a:lnTo>
                <a:lnTo>
                  <a:pt x="636" y="0"/>
                </a:lnTo>
                <a:lnTo>
                  <a:pt x="4" y="11"/>
                </a:lnTo>
                <a:lnTo>
                  <a:pt x="0" y="133"/>
                </a:lnTo>
                <a:lnTo>
                  <a:pt x="224" y="358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317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" name="Freeform 136" descr="Песок"/>
          <p:cNvSpPr>
            <a:spLocks/>
          </p:cNvSpPr>
          <p:nvPr/>
        </p:nvSpPr>
        <p:spPr bwMode="auto">
          <a:xfrm>
            <a:off x="7278688" y="5086350"/>
            <a:ext cx="993775" cy="471488"/>
          </a:xfrm>
          <a:custGeom>
            <a:avLst/>
            <a:gdLst>
              <a:gd name="T0" fmla="*/ 2147483647 w 626"/>
              <a:gd name="T1" fmla="*/ 2147483647 h 297"/>
              <a:gd name="T2" fmla="*/ 2147483647 w 626"/>
              <a:gd name="T3" fmla="*/ 2147483647 h 297"/>
              <a:gd name="T4" fmla="*/ 2147483647 w 626"/>
              <a:gd name="T5" fmla="*/ 2147483647 h 297"/>
              <a:gd name="T6" fmla="*/ 2147483647 w 626"/>
              <a:gd name="T7" fmla="*/ 2147483647 h 297"/>
              <a:gd name="T8" fmla="*/ 2147483647 w 626"/>
              <a:gd name="T9" fmla="*/ 2147483647 h 297"/>
              <a:gd name="T10" fmla="*/ 2147483647 w 626"/>
              <a:gd name="T11" fmla="*/ 2147483647 h 297"/>
              <a:gd name="T12" fmla="*/ 2147483647 w 626"/>
              <a:gd name="T13" fmla="*/ 2147483647 h 297"/>
              <a:gd name="T14" fmla="*/ 2147483647 w 626"/>
              <a:gd name="T15" fmla="*/ 2147483647 h 297"/>
              <a:gd name="T16" fmla="*/ 2147483647 w 626"/>
              <a:gd name="T17" fmla="*/ 2147483647 h 297"/>
              <a:gd name="T18" fmla="*/ 2147483647 w 626"/>
              <a:gd name="T19" fmla="*/ 0 h 297"/>
              <a:gd name="T20" fmla="*/ 0 w 626"/>
              <a:gd name="T21" fmla="*/ 2147483647 h 297"/>
              <a:gd name="T22" fmla="*/ 2147483647 w 626"/>
              <a:gd name="T23" fmla="*/ 2147483647 h 297"/>
              <a:gd name="T24" fmla="*/ 2147483647 w 626"/>
              <a:gd name="T25" fmla="*/ 2147483647 h 29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26"/>
              <a:gd name="T40" fmla="*/ 0 h 297"/>
              <a:gd name="T41" fmla="*/ 626 w 626"/>
              <a:gd name="T42" fmla="*/ 297 h 29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26" h="297">
                <a:moveTo>
                  <a:pt x="120" y="292"/>
                </a:moveTo>
                <a:cubicBezTo>
                  <a:pt x="161" y="294"/>
                  <a:pt x="305" y="291"/>
                  <a:pt x="342" y="296"/>
                </a:cubicBezTo>
                <a:cubicBezTo>
                  <a:pt x="367" y="297"/>
                  <a:pt x="468" y="297"/>
                  <a:pt x="494" y="296"/>
                </a:cubicBezTo>
                <a:cubicBezTo>
                  <a:pt x="520" y="295"/>
                  <a:pt x="492" y="294"/>
                  <a:pt x="496" y="292"/>
                </a:cubicBezTo>
                <a:cubicBezTo>
                  <a:pt x="500" y="290"/>
                  <a:pt x="519" y="283"/>
                  <a:pt x="520" y="282"/>
                </a:cubicBezTo>
                <a:cubicBezTo>
                  <a:pt x="521" y="281"/>
                  <a:pt x="503" y="286"/>
                  <a:pt x="504" y="284"/>
                </a:cubicBezTo>
                <a:cubicBezTo>
                  <a:pt x="505" y="282"/>
                  <a:pt x="507" y="290"/>
                  <a:pt x="526" y="272"/>
                </a:cubicBezTo>
                <a:lnTo>
                  <a:pt x="622" y="172"/>
                </a:lnTo>
                <a:lnTo>
                  <a:pt x="622" y="164"/>
                </a:lnTo>
                <a:lnTo>
                  <a:pt x="626" y="0"/>
                </a:lnTo>
                <a:lnTo>
                  <a:pt x="0" y="4"/>
                </a:lnTo>
                <a:lnTo>
                  <a:pt x="1" y="169"/>
                </a:lnTo>
                <a:lnTo>
                  <a:pt x="120" y="292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317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7" name="AutoShape 4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12903" y="5811738"/>
            <a:ext cx="755650" cy="8366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35" name="AutoShape 39"/>
          <p:cNvSpPr>
            <a:spLocks noChangeArrowheads="1"/>
          </p:cNvSpPr>
          <p:nvPr/>
        </p:nvSpPr>
        <p:spPr bwMode="auto">
          <a:xfrm>
            <a:off x="6786563" y="1773238"/>
            <a:ext cx="2106612" cy="935037"/>
          </a:xfrm>
          <a:prstGeom prst="ribbon">
            <a:avLst>
              <a:gd name="adj1" fmla="val 12500"/>
              <a:gd name="adj2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FF3300"/>
                </a:solidFill>
              </a:rPr>
              <a:t>ОТВЕТ</a:t>
            </a:r>
          </a:p>
        </p:txBody>
      </p:sp>
      <p:sp>
        <p:nvSpPr>
          <p:cNvPr id="4136" name="AutoShape 40"/>
          <p:cNvSpPr>
            <a:spLocks noChangeArrowheads="1"/>
          </p:cNvSpPr>
          <p:nvPr/>
        </p:nvSpPr>
        <p:spPr bwMode="auto">
          <a:xfrm>
            <a:off x="714348" y="5357826"/>
            <a:ext cx="5857916" cy="1071570"/>
          </a:xfrm>
          <a:prstGeom prst="wedgeRectCallout">
            <a:avLst>
              <a:gd name="adj1" fmla="val 62537"/>
              <a:gd name="adj2" fmla="val 2203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2800" dirty="0" smtClean="0">
                <a:solidFill>
                  <a:schemeClr val="bg1"/>
                </a:solidFill>
              </a:rPr>
              <a:t>«ЦБР» или «ЦБРФ» и числовых номиналов банкнот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33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CC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1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" dur="60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2" presetClass="emph" presetSubtype="0" repeatCount="3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22" presetClass="entr" presetSubtype="4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6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0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35"/>
                  </p:tgtEl>
                </p:cond>
              </p:nextCondLst>
            </p:seq>
          </p:childTnLst>
        </p:cTn>
      </p:par>
    </p:tnLst>
    <p:bldLst>
      <p:bldP spid="3" grpId="0" build="p"/>
      <p:bldP spid="67" grpId="0" animBg="1"/>
      <p:bldP spid="68" grpId="0" animBg="1"/>
      <p:bldP spid="413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57263" y="277813"/>
            <a:ext cx="8186737" cy="5794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mtClean="0"/>
              <a:t>Вопрос 10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0" y="1000125"/>
            <a:ext cx="6418263" cy="5572125"/>
          </a:xfrm>
        </p:spPr>
        <p:txBody>
          <a:bodyPr/>
          <a:lstStyle/>
          <a:p>
            <a:pPr>
              <a:spcBef>
                <a:spcPct val="50000"/>
              </a:spcBef>
              <a:buNone/>
              <a:defRPr/>
            </a:pPr>
            <a:r>
              <a:rPr lang="ru-RU" sz="2800" dirty="0" smtClean="0"/>
              <a:t>    </a:t>
            </a:r>
            <a:r>
              <a:rPr lang="ru-RU" dirty="0" smtClean="0"/>
              <a:t>Какие знаки расположены на купонных полях денежных билетов; хорошо видны при рассматривании банкнот на просвет?</a:t>
            </a:r>
            <a:endParaRPr lang="ru-RU" b="1" i="1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7172325" y="1600200"/>
            <a:ext cx="1971675" cy="4530725"/>
          </a:xfrm>
        </p:spPr>
        <p:txBody>
          <a:bodyPr/>
          <a:lstStyle/>
          <a:p>
            <a:pPr>
              <a:defRPr/>
            </a:pPr>
            <a:endParaRPr lang="ru-RU" sz="2800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sz="2800" dirty="0" smtClean="0"/>
              <a:t>             </a:t>
            </a:r>
            <a:endParaRPr lang="ru-RU" sz="2800" dirty="0"/>
          </a:p>
        </p:txBody>
      </p:sp>
      <p:grpSp>
        <p:nvGrpSpPr>
          <p:cNvPr id="5" name="Group 105"/>
          <p:cNvGrpSpPr>
            <a:grpSpLocks/>
          </p:cNvGrpSpPr>
          <p:nvPr/>
        </p:nvGrpSpPr>
        <p:grpSpPr bwMode="auto">
          <a:xfrm>
            <a:off x="7669213" y="4652963"/>
            <a:ext cx="215900" cy="844550"/>
            <a:chOff x="1338" y="2160"/>
            <a:chExt cx="125" cy="578"/>
          </a:xfrm>
        </p:grpSpPr>
        <p:sp>
          <p:nvSpPr>
            <p:cNvPr id="13332" name="AutoShape 106" descr="Песок"/>
            <p:cNvSpPr>
              <a:spLocks noChangeAspect="1" noChangeArrowheads="1"/>
            </p:cNvSpPr>
            <p:nvPr/>
          </p:nvSpPr>
          <p:spPr bwMode="auto">
            <a:xfrm>
              <a:off x="1338" y="2205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3" name="AutoShape 107" descr="Песок"/>
            <p:cNvSpPr>
              <a:spLocks noChangeAspect="1" noChangeArrowheads="1"/>
            </p:cNvSpPr>
            <p:nvPr/>
          </p:nvSpPr>
          <p:spPr bwMode="auto">
            <a:xfrm>
              <a:off x="1383" y="2251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4" name="AutoShape 108" descr="Песок"/>
            <p:cNvSpPr>
              <a:spLocks noChangeAspect="1" noChangeArrowheads="1"/>
            </p:cNvSpPr>
            <p:nvPr/>
          </p:nvSpPr>
          <p:spPr bwMode="auto">
            <a:xfrm>
              <a:off x="1338" y="2296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5" name="AutoShape 109" descr="Песок"/>
            <p:cNvSpPr>
              <a:spLocks noChangeAspect="1" noChangeArrowheads="1"/>
            </p:cNvSpPr>
            <p:nvPr/>
          </p:nvSpPr>
          <p:spPr bwMode="auto">
            <a:xfrm>
              <a:off x="1383" y="2341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6" name="AutoShape 110" descr="Песок"/>
            <p:cNvSpPr>
              <a:spLocks noChangeAspect="1" noChangeArrowheads="1"/>
            </p:cNvSpPr>
            <p:nvPr/>
          </p:nvSpPr>
          <p:spPr bwMode="auto">
            <a:xfrm>
              <a:off x="1428" y="2296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7" name="AutoShape 111" descr="Песок"/>
            <p:cNvSpPr>
              <a:spLocks noChangeAspect="1" noChangeArrowheads="1"/>
            </p:cNvSpPr>
            <p:nvPr/>
          </p:nvSpPr>
          <p:spPr bwMode="auto">
            <a:xfrm>
              <a:off x="1428" y="2205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8" name="AutoShape 112" descr="Песок"/>
            <p:cNvSpPr>
              <a:spLocks noChangeAspect="1" noChangeArrowheads="1"/>
            </p:cNvSpPr>
            <p:nvPr/>
          </p:nvSpPr>
          <p:spPr bwMode="auto">
            <a:xfrm>
              <a:off x="1383" y="2160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39" name="AutoShape 113" descr="Песок"/>
            <p:cNvSpPr>
              <a:spLocks noChangeAspect="1" noChangeArrowheads="1"/>
            </p:cNvSpPr>
            <p:nvPr/>
          </p:nvSpPr>
          <p:spPr bwMode="auto">
            <a:xfrm>
              <a:off x="1429" y="2387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0" name="AutoShape 114" descr="Песок"/>
            <p:cNvSpPr>
              <a:spLocks noChangeAspect="1" noChangeArrowheads="1"/>
            </p:cNvSpPr>
            <p:nvPr/>
          </p:nvSpPr>
          <p:spPr bwMode="auto">
            <a:xfrm>
              <a:off x="1338" y="2387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1" name="AutoShape 115" descr="Песок"/>
            <p:cNvSpPr>
              <a:spLocks noChangeAspect="1" noChangeArrowheads="1"/>
            </p:cNvSpPr>
            <p:nvPr/>
          </p:nvSpPr>
          <p:spPr bwMode="auto">
            <a:xfrm>
              <a:off x="1429" y="2432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2" name="AutoShape 116" descr="Песок"/>
            <p:cNvSpPr>
              <a:spLocks noChangeAspect="1" noChangeArrowheads="1"/>
            </p:cNvSpPr>
            <p:nvPr/>
          </p:nvSpPr>
          <p:spPr bwMode="auto">
            <a:xfrm>
              <a:off x="1383" y="2432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3" name="AutoShape 117" descr="Песок"/>
            <p:cNvSpPr>
              <a:spLocks noChangeAspect="1" noChangeArrowheads="1"/>
            </p:cNvSpPr>
            <p:nvPr/>
          </p:nvSpPr>
          <p:spPr bwMode="auto">
            <a:xfrm>
              <a:off x="1338" y="247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4" name="AutoShape 118" descr="Песок"/>
            <p:cNvSpPr>
              <a:spLocks noChangeAspect="1" noChangeArrowheads="1"/>
            </p:cNvSpPr>
            <p:nvPr/>
          </p:nvSpPr>
          <p:spPr bwMode="auto">
            <a:xfrm>
              <a:off x="1429" y="2523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5" name="AutoShape 119" descr="Песок"/>
            <p:cNvSpPr>
              <a:spLocks noChangeAspect="1" noChangeArrowheads="1"/>
            </p:cNvSpPr>
            <p:nvPr/>
          </p:nvSpPr>
          <p:spPr bwMode="auto">
            <a:xfrm>
              <a:off x="1383" y="2523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6" name="AutoShape 120" descr="Песок"/>
            <p:cNvSpPr>
              <a:spLocks noChangeAspect="1" noChangeArrowheads="1"/>
            </p:cNvSpPr>
            <p:nvPr/>
          </p:nvSpPr>
          <p:spPr bwMode="auto">
            <a:xfrm>
              <a:off x="1383" y="256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7" name="AutoShape 121" descr="Песок"/>
            <p:cNvSpPr>
              <a:spLocks noChangeAspect="1" noChangeArrowheads="1"/>
            </p:cNvSpPr>
            <p:nvPr/>
          </p:nvSpPr>
          <p:spPr bwMode="auto">
            <a:xfrm>
              <a:off x="1338" y="256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8" name="AutoShape 122" descr="Песок"/>
            <p:cNvSpPr>
              <a:spLocks noChangeAspect="1" noChangeArrowheads="1"/>
            </p:cNvSpPr>
            <p:nvPr/>
          </p:nvSpPr>
          <p:spPr bwMode="auto">
            <a:xfrm>
              <a:off x="1429" y="261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49" name="AutoShape 123" descr="Песок"/>
            <p:cNvSpPr>
              <a:spLocks noChangeAspect="1" noChangeArrowheads="1"/>
            </p:cNvSpPr>
            <p:nvPr/>
          </p:nvSpPr>
          <p:spPr bwMode="auto">
            <a:xfrm>
              <a:off x="1383" y="2659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50" name="AutoShape 124" descr="Песок"/>
            <p:cNvSpPr>
              <a:spLocks noChangeAspect="1" noChangeArrowheads="1"/>
            </p:cNvSpPr>
            <p:nvPr/>
          </p:nvSpPr>
          <p:spPr bwMode="auto">
            <a:xfrm>
              <a:off x="1338" y="261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51" name="AutoShape 125" descr="Песок"/>
            <p:cNvSpPr>
              <a:spLocks noChangeAspect="1" noChangeArrowheads="1"/>
            </p:cNvSpPr>
            <p:nvPr/>
          </p:nvSpPr>
          <p:spPr bwMode="auto">
            <a:xfrm>
              <a:off x="1338" y="270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52" name="AutoShape 126" descr="Песок"/>
            <p:cNvSpPr>
              <a:spLocks noChangeAspect="1" noChangeArrowheads="1"/>
            </p:cNvSpPr>
            <p:nvPr/>
          </p:nvSpPr>
          <p:spPr bwMode="auto">
            <a:xfrm>
              <a:off x="1383" y="270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3318" name="Group 127"/>
          <p:cNvGrpSpPr>
            <a:grpSpLocks/>
          </p:cNvGrpSpPr>
          <p:nvPr/>
        </p:nvGrpSpPr>
        <p:grpSpPr bwMode="auto">
          <a:xfrm>
            <a:off x="6948488" y="3429000"/>
            <a:ext cx="1727200" cy="2393950"/>
            <a:chOff x="1020" y="1480"/>
            <a:chExt cx="1270" cy="1734"/>
          </a:xfrm>
        </p:grpSpPr>
        <p:grpSp>
          <p:nvGrpSpPr>
            <p:cNvPr id="13325" name="Group 128"/>
            <p:cNvGrpSpPr>
              <a:grpSpLocks/>
            </p:cNvGrpSpPr>
            <p:nvPr/>
          </p:nvGrpSpPr>
          <p:grpSpPr bwMode="auto">
            <a:xfrm>
              <a:off x="1247" y="1570"/>
              <a:ext cx="758" cy="1574"/>
              <a:chOff x="1429" y="1979"/>
              <a:chExt cx="576" cy="1165"/>
            </a:xfrm>
          </p:grpSpPr>
          <p:sp>
            <p:nvSpPr>
              <p:cNvPr id="13330" name="AutoShape 129"/>
              <p:cNvSpPr>
                <a:spLocks noChangeArrowheads="1"/>
              </p:cNvSpPr>
              <p:nvPr/>
            </p:nvSpPr>
            <p:spPr bwMode="auto">
              <a:xfrm>
                <a:off x="1429" y="2568"/>
                <a:ext cx="576" cy="576"/>
              </a:xfrm>
              <a:prstGeom prst="octagon">
                <a:avLst>
                  <a:gd name="adj" fmla="val 35069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31" name="AutoShape 130"/>
              <p:cNvSpPr>
                <a:spLocks noChangeArrowheads="1"/>
              </p:cNvSpPr>
              <p:nvPr/>
            </p:nvSpPr>
            <p:spPr bwMode="auto">
              <a:xfrm>
                <a:off x="1429" y="1979"/>
                <a:ext cx="576" cy="576"/>
              </a:xfrm>
              <a:prstGeom prst="octagon">
                <a:avLst>
                  <a:gd name="adj" fmla="val 35069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3326" name="AutoShape 131" descr="Орех"/>
            <p:cNvSpPr>
              <a:spLocks noChangeArrowheads="1"/>
            </p:cNvSpPr>
            <p:nvPr/>
          </p:nvSpPr>
          <p:spPr bwMode="auto">
            <a:xfrm>
              <a:off x="1020" y="1480"/>
              <a:ext cx="1270" cy="192"/>
            </a:xfrm>
            <a:prstGeom prst="flowChartTerminator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7" name="AutoShape 132" descr="Орех"/>
            <p:cNvSpPr>
              <a:spLocks noChangeArrowheads="1"/>
            </p:cNvSpPr>
            <p:nvPr/>
          </p:nvSpPr>
          <p:spPr bwMode="auto">
            <a:xfrm>
              <a:off x="1020" y="3022"/>
              <a:ext cx="1270" cy="192"/>
            </a:xfrm>
            <a:prstGeom prst="flowChartTerminator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328" name="Line 133"/>
            <p:cNvSpPr>
              <a:spLocks noChangeShapeType="1"/>
            </p:cNvSpPr>
            <p:nvPr/>
          </p:nvSpPr>
          <p:spPr bwMode="auto">
            <a:xfrm>
              <a:off x="2154" y="1661"/>
              <a:ext cx="0" cy="1361"/>
            </a:xfrm>
            <a:prstGeom prst="line">
              <a:avLst/>
            </a:prstGeom>
            <a:noFill/>
            <a:ln w="76200">
              <a:pattFill prst="pct70">
                <a:fgClr>
                  <a:srgbClr val="993300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9" name="Line 134"/>
            <p:cNvSpPr>
              <a:spLocks noChangeShapeType="1"/>
            </p:cNvSpPr>
            <p:nvPr/>
          </p:nvSpPr>
          <p:spPr bwMode="auto">
            <a:xfrm>
              <a:off x="1111" y="1661"/>
              <a:ext cx="0" cy="1361"/>
            </a:xfrm>
            <a:prstGeom prst="line">
              <a:avLst/>
            </a:prstGeom>
            <a:noFill/>
            <a:ln w="76200">
              <a:pattFill prst="pct70">
                <a:fgClr>
                  <a:srgbClr val="993300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7" name="Freeform 135" descr="Песок"/>
          <p:cNvSpPr>
            <a:spLocks/>
          </p:cNvSpPr>
          <p:nvPr/>
        </p:nvSpPr>
        <p:spPr bwMode="auto">
          <a:xfrm>
            <a:off x="7269163" y="4043363"/>
            <a:ext cx="1009650" cy="625475"/>
          </a:xfrm>
          <a:custGeom>
            <a:avLst/>
            <a:gdLst>
              <a:gd name="T0" fmla="*/ 2147483647 w 636"/>
              <a:gd name="T1" fmla="*/ 2147483647 h 394"/>
              <a:gd name="T2" fmla="*/ 2147483647 w 636"/>
              <a:gd name="T3" fmla="*/ 2147483647 h 394"/>
              <a:gd name="T4" fmla="*/ 2147483647 w 636"/>
              <a:gd name="T5" fmla="*/ 2147483647 h 394"/>
              <a:gd name="T6" fmla="*/ 2147483647 w 636"/>
              <a:gd name="T7" fmla="*/ 2147483647 h 394"/>
              <a:gd name="T8" fmla="*/ 2147483647 w 636"/>
              <a:gd name="T9" fmla="*/ 2147483647 h 394"/>
              <a:gd name="T10" fmla="*/ 2147483647 w 636"/>
              <a:gd name="T11" fmla="*/ 2147483647 h 394"/>
              <a:gd name="T12" fmla="*/ 2147483647 w 636"/>
              <a:gd name="T13" fmla="*/ 2147483647 h 394"/>
              <a:gd name="T14" fmla="*/ 2147483647 w 636"/>
              <a:gd name="T15" fmla="*/ 2147483647 h 394"/>
              <a:gd name="T16" fmla="*/ 2147483647 w 636"/>
              <a:gd name="T17" fmla="*/ 0 h 394"/>
              <a:gd name="T18" fmla="*/ 2147483647 w 636"/>
              <a:gd name="T19" fmla="*/ 2147483647 h 394"/>
              <a:gd name="T20" fmla="*/ 0 w 636"/>
              <a:gd name="T21" fmla="*/ 2147483647 h 394"/>
              <a:gd name="T22" fmla="*/ 2147483647 w 636"/>
              <a:gd name="T23" fmla="*/ 2147483647 h 39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36"/>
              <a:gd name="T37" fmla="*/ 0 h 394"/>
              <a:gd name="T38" fmla="*/ 636 w 636"/>
              <a:gd name="T39" fmla="*/ 394 h 39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36" h="394">
                <a:moveTo>
                  <a:pt x="224" y="358"/>
                </a:moveTo>
                <a:cubicBezTo>
                  <a:pt x="264" y="361"/>
                  <a:pt x="304" y="355"/>
                  <a:pt x="340" y="361"/>
                </a:cubicBezTo>
                <a:cubicBezTo>
                  <a:pt x="366" y="362"/>
                  <a:pt x="407" y="357"/>
                  <a:pt x="416" y="355"/>
                </a:cubicBezTo>
                <a:cubicBezTo>
                  <a:pt x="425" y="353"/>
                  <a:pt x="399" y="351"/>
                  <a:pt x="394" y="351"/>
                </a:cubicBezTo>
                <a:cubicBezTo>
                  <a:pt x="389" y="351"/>
                  <a:pt x="380" y="354"/>
                  <a:pt x="383" y="355"/>
                </a:cubicBezTo>
                <a:cubicBezTo>
                  <a:pt x="387" y="356"/>
                  <a:pt x="410" y="358"/>
                  <a:pt x="414" y="358"/>
                </a:cubicBezTo>
                <a:cubicBezTo>
                  <a:pt x="419" y="358"/>
                  <a:pt x="374" y="394"/>
                  <a:pt x="411" y="357"/>
                </a:cubicBezTo>
                <a:lnTo>
                  <a:pt x="633" y="133"/>
                </a:lnTo>
                <a:lnTo>
                  <a:pt x="636" y="0"/>
                </a:lnTo>
                <a:lnTo>
                  <a:pt x="4" y="11"/>
                </a:lnTo>
                <a:lnTo>
                  <a:pt x="0" y="133"/>
                </a:lnTo>
                <a:lnTo>
                  <a:pt x="224" y="358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317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" name="Freeform 136" descr="Песок"/>
          <p:cNvSpPr>
            <a:spLocks/>
          </p:cNvSpPr>
          <p:nvPr/>
        </p:nvSpPr>
        <p:spPr bwMode="auto">
          <a:xfrm>
            <a:off x="7278688" y="5086350"/>
            <a:ext cx="993775" cy="471488"/>
          </a:xfrm>
          <a:custGeom>
            <a:avLst/>
            <a:gdLst>
              <a:gd name="T0" fmla="*/ 2147483647 w 626"/>
              <a:gd name="T1" fmla="*/ 2147483647 h 297"/>
              <a:gd name="T2" fmla="*/ 2147483647 w 626"/>
              <a:gd name="T3" fmla="*/ 2147483647 h 297"/>
              <a:gd name="T4" fmla="*/ 2147483647 w 626"/>
              <a:gd name="T5" fmla="*/ 2147483647 h 297"/>
              <a:gd name="T6" fmla="*/ 2147483647 w 626"/>
              <a:gd name="T7" fmla="*/ 2147483647 h 297"/>
              <a:gd name="T8" fmla="*/ 2147483647 w 626"/>
              <a:gd name="T9" fmla="*/ 2147483647 h 297"/>
              <a:gd name="T10" fmla="*/ 2147483647 w 626"/>
              <a:gd name="T11" fmla="*/ 2147483647 h 297"/>
              <a:gd name="T12" fmla="*/ 2147483647 w 626"/>
              <a:gd name="T13" fmla="*/ 2147483647 h 297"/>
              <a:gd name="T14" fmla="*/ 2147483647 w 626"/>
              <a:gd name="T15" fmla="*/ 2147483647 h 297"/>
              <a:gd name="T16" fmla="*/ 2147483647 w 626"/>
              <a:gd name="T17" fmla="*/ 2147483647 h 297"/>
              <a:gd name="T18" fmla="*/ 2147483647 w 626"/>
              <a:gd name="T19" fmla="*/ 0 h 297"/>
              <a:gd name="T20" fmla="*/ 0 w 626"/>
              <a:gd name="T21" fmla="*/ 2147483647 h 297"/>
              <a:gd name="T22" fmla="*/ 2147483647 w 626"/>
              <a:gd name="T23" fmla="*/ 2147483647 h 297"/>
              <a:gd name="T24" fmla="*/ 2147483647 w 626"/>
              <a:gd name="T25" fmla="*/ 2147483647 h 29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26"/>
              <a:gd name="T40" fmla="*/ 0 h 297"/>
              <a:gd name="T41" fmla="*/ 626 w 626"/>
              <a:gd name="T42" fmla="*/ 297 h 29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26" h="297">
                <a:moveTo>
                  <a:pt x="120" y="292"/>
                </a:moveTo>
                <a:cubicBezTo>
                  <a:pt x="161" y="294"/>
                  <a:pt x="305" y="291"/>
                  <a:pt x="342" y="296"/>
                </a:cubicBezTo>
                <a:cubicBezTo>
                  <a:pt x="367" y="297"/>
                  <a:pt x="468" y="297"/>
                  <a:pt x="494" y="296"/>
                </a:cubicBezTo>
                <a:cubicBezTo>
                  <a:pt x="520" y="295"/>
                  <a:pt x="492" y="294"/>
                  <a:pt x="496" y="292"/>
                </a:cubicBezTo>
                <a:cubicBezTo>
                  <a:pt x="500" y="290"/>
                  <a:pt x="519" y="283"/>
                  <a:pt x="520" y="282"/>
                </a:cubicBezTo>
                <a:cubicBezTo>
                  <a:pt x="521" y="281"/>
                  <a:pt x="503" y="286"/>
                  <a:pt x="504" y="284"/>
                </a:cubicBezTo>
                <a:cubicBezTo>
                  <a:pt x="505" y="282"/>
                  <a:pt x="507" y="290"/>
                  <a:pt x="526" y="272"/>
                </a:cubicBezTo>
                <a:lnTo>
                  <a:pt x="622" y="172"/>
                </a:lnTo>
                <a:lnTo>
                  <a:pt x="622" y="164"/>
                </a:lnTo>
                <a:lnTo>
                  <a:pt x="626" y="0"/>
                </a:lnTo>
                <a:lnTo>
                  <a:pt x="0" y="4"/>
                </a:lnTo>
                <a:lnTo>
                  <a:pt x="1" y="169"/>
                </a:lnTo>
                <a:lnTo>
                  <a:pt x="120" y="292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317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35" name="AutoShape 39"/>
          <p:cNvSpPr>
            <a:spLocks noChangeArrowheads="1"/>
          </p:cNvSpPr>
          <p:nvPr/>
        </p:nvSpPr>
        <p:spPr bwMode="auto">
          <a:xfrm>
            <a:off x="6786563" y="1773238"/>
            <a:ext cx="2106612" cy="935037"/>
          </a:xfrm>
          <a:prstGeom prst="ribbon">
            <a:avLst>
              <a:gd name="adj1" fmla="val 12500"/>
              <a:gd name="adj2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FF3300"/>
                </a:solidFill>
              </a:rPr>
              <a:t>ОТВЕТ</a:t>
            </a:r>
          </a:p>
        </p:txBody>
      </p:sp>
      <p:sp>
        <p:nvSpPr>
          <p:cNvPr id="4136" name="AutoShape 40"/>
          <p:cNvSpPr>
            <a:spLocks noChangeArrowheads="1"/>
          </p:cNvSpPr>
          <p:nvPr/>
        </p:nvSpPr>
        <p:spPr bwMode="auto">
          <a:xfrm>
            <a:off x="1042988" y="5286387"/>
            <a:ext cx="3784600" cy="1168387"/>
          </a:xfrm>
          <a:prstGeom prst="wedgeRectCallout">
            <a:avLst>
              <a:gd name="adj1" fmla="val -55273"/>
              <a:gd name="adj2" fmla="val 65634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Водяные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9" name="AutoShape 4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12903" y="5872068"/>
            <a:ext cx="755650" cy="8366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33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CC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1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" dur="60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2" presetClass="emph" presetSubtype="0" repeatCount="3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22" presetClass="entr" presetSubtype="4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6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0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35"/>
                  </p:tgtEl>
                </p:cond>
              </p:nextCondLst>
            </p:seq>
          </p:childTnLst>
        </p:cTn>
      </p:par>
    </p:tnLst>
    <p:bldLst>
      <p:bldP spid="3" grpId="0" build="p"/>
      <p:bldP spid="67" grpId="0" animBg="1"/>
      <p:bldP spid="68" grpId="0" animBg="1"/>
      <p:bldP spid="413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57263" y="277813"/>
            <a:ext cx="8186737" cy="5794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Вопрос 11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0" y="1000125"/>
            <a:ext cx="5114925" cy="5572125"/>
          </a:xfrm>
        </p:spPr>
        <p:txBody>
          <a:bodyPr/>
          <a:lstStyle/>
          <a:p>
            <a:pPr>
              <a:buNone/>
              <a:defRPr/>
            </a:pPr>
            <a:r>
              <a:rPr lang="ru-RU" dirty="0" smtClean="0"/>
              <a:t>   </a:t>
            </a:r>
          </a:p>
          <a:p>
            <a:pPr>
              <a:buNone/>
              <a:defRPr/>
            </a:pPr>
            <a:r>
              <a:rPr lang="ru-RU" dirty="0" smtClean="0"/>
              <a:t>   Чем должен обладать денежный знак? </a:t>
            </a:r>
            <a:endParaRPr lang="ru-RU" b="1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7172325" y="1600200"/>
            <a:ext cx="1971675" cy="4530725"/>
          </a:xfrm>
        </p:spPr>
        <p:txBody>
          <a:bodyPr/>
          <a:lstStyle/>
          <a:p>
            <a:pPr>
              <a:defRPr/>
            </a:pPr>
            <a:endParaRPr lang="ru-RU" sz="2800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sz="2800" dirty="0" smtClean="0"/>
              <a:t>             </a:t>
            </a:r>
            <a:endParaRPr lang="ru-RU" sz="2800" dirty="0"/>
          </a:p>
        </p:txBody>
      </p:sp>
      <p:grpSp>
        <p:nvGrpSpPr>
          <p:cNvPr id="5" name="Group 105"/>
          <p:cNvGrpSpPr>
            <a:grpSpLocks/>
          </p:cNvGrpSpPr>
          <p:nvPr/>
        </p:nvGrpSpPr>
        <p:grpSpPr bwMode="auto">
          <a:xfrm>
            <a:off x="7669213" y="4652963"/>
            <a:ext cx="215900" cy="844550"/>
            <a:chOff x="1338" y="2160"/>
            <a:chExt cx="125" cy="578"/>
          </a:xfrm>
        </p:grpSpPr>
        <p:sp>
          <p:nvSpPr>
            <p:cNvPr id="14356" name="AutoShape 106" descr="Песок"/>
            <p:cNvSpPr>
              <a:spLocks noChangeAspect="1" noChangeArrowheads="1"/>
            </p:cNvSpPr>
            <p:nvPr/>
          </p:nvSpPr>
          <p:spPr bwMode="auto">
            <a:xfrm>
              <a:off x="1338" y="2205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7" name="AutoShape 107" descr="Песок"/>
            <p:cNvSpPr>
              <a:spLocks noChangeAspect="1" noChangeArrowheads="1"/>
            </p:cNvSpPr>
            <p:nvPr/>
          </p:nvSpPr>
          <p:spPr bwMode="auto">
            <a:xfrm>
              <a:off x="1383" y="2251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8" name="AutoShape 108" descr="Песок"/>
            <p:cNvSpPr>
              <a:spLocks noChangeAspect="1" noChangeArrowheads="1"/>
            </p:cNvSpPr>
            <p:nvPr/>
          </p:nvSpPr>
          <p:spPr bwMode="auto">
            <a:xfrm>
              <a:off x="1338" y="2296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9" name="AutoShape 109" descr="Песок"/>
            <p:cNvSpPr>
              <a:spLocks noChangeAspect="1" noChangeArrowheads="1"/>
            </p:cNvSpPr>
            <p:nvPr/>
          </p:nvSpPr>
          <p:spPr bwMode="auto">
            <a:xfrm>
              <a:off x="1383" y="2341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0" name="AutoShape 110" descr="Песок"/>
            <p:cNvSpPr>
              <a:spLocks noChangeAspect="1" noChangeArrowheads="1"/>
            </p:cNvSpPr>
            <p:nvPr/>
          </p:nvSpPr>
          <p:spPr bwMode="auto">
            <a:xfrm>
              <a:off x="1428" y="2296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1" name="AutoShape 111" descr="Песок"/>
            <p:cNvSpPr>
              <a:spLocks noChangeAspect="1" noChangeArrowheads="1"/>
            </p:cNvSpPr>
            <p:nvPr/>
          </p:nvSpPr>
          <p:spPr bwMode="auto">
            <a:xfrm>
              <a:off x="1428" y="2205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2" name="AutoShape 112" descr="Песок"/>
            <p:cNvSpPr>
              <a:spLocks noChangeAspect="1" noChangeArrowheads="1"/>
            </p:cNvSpPr>
            <p:nvPr/>
          </p:nvSpPr>
          <p:spPr bwMode="auto">
            <a:xfrm>
              <a:off x="1383" y="2160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3" name="AutoShape 113" descr="Песок"/>
            <p:cNvSpPr>
              <a:spLocks noChangeAspect="1" noChangeArrowheads="1"/>
            </p:cNvSpPr>
            <p:nvPr/>
          </p:nvSpPr>
          <p:spPr bwMode="auto">
            <a:xfrm>
              <a:off x="1429" y="2387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4" name="AutoShape 114" descr="Песок"/>
            <p:cNvSpPr>
              <a:spLocks noChangeAspect="1" noChangeArrowheads="1"/>
            </p:cNvSpPr>
            <p:nvPr/>
          </p:nvSpPr>
          <p:spPr bwMode="auto">
            <a:xfrm>
              <a:off x="1338" y="2387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5" name="AutoShape 115" descr="Песок"/>
            <p:cNvSpPr>
              <a:spLocks noChangeAspect="1" noChangeArrowheads="1"/>
            </p:cNvSpPr>
            <p:nvPr/>
          </p:nvSpPr>
          <p:spPr bwMode="auto">
            <a:xfrm>
              <a:off x="1429" y="2432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6" name="AutoShape 116" descr="Песок"/>
            <p:cNvSpPr>
              <a:spLocks noChangeAspect="1" noChangeArrowheads="1"/>
            </p:cNvSpPr>
            <p:nvPr/>
          </p:nvSpPr>
          <p:spPr bwMode="auto">
            <a:xfrm>
              <a:off x="1383" y="2432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7" name="AutoShape 117" descr="Песок"/>
            <p:cNvSpPr>
              <a:spLocks noChangeAspect="1" noChangeArrowheads="1"/>
            </p:cNvSpPr>
            <p:nvPr/>
          </p:nvSpPr>
          <p:spPr bwMode="auto">
            <a:xfrm>
              <a:off x="1338" y="247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8" name="AutoShape 118" descr="Песок"/>
            <p:cNvSpPr>
              <a:spLocks noChangeAspect="1" noChangeArrowheads="1"/>
            </p:cNvSpPr>
            <p:nvPr/>
          </p:nvSpPr>
          <p:spPr bwMode="auto">
            <a:xfrm>
              <a:off x="1429" y="2523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69" name="AutoShape 119" descr="Песок"/>
            <p:cNvSpPr>
              <a:spLocks noChangeAspect="1" noChangeArrowheads="1"/>
            </p:cNvSpPr>
            <p:nvPr/>
          </p:nvSpPr>
          <p:spPr bwMode="auto">
            <a:xfrm>
              <a:off x="1383" y="2523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70" name="AutoShape 120" descr="Песок"/>
            <p:cNvSpPr>
              <a:spLocks noChangeAspect="1" noChangeArrowheads="1"/>
            </p:cNvSpPr>
            <p:nvPr/>
          </p:nvSpPr>
          <p:spPr bwMode="auto">
            <a:xfrm>
              <a:off x="1383" y="256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71" name="AutoShape 121" descr="Песок"/>
            <p:cNvSpPr>
              <a:spLocks noChangeAspect="1" noChangeArrowheads="1"/>
            </p:cNvSpPr>
            <p:nvPr/>
          </p:nvSpPr>
          <p:spPr bwMode="auto">
            <a:xfrm>
              <a:off x="1338" y="256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72" name="AutoShape 122" descr="Песок"/>
            <p:cNvSpPr>
              <a:spLocks noChangeAspect="1" noChangeArrowheads="1"/>
            </p:cNvSpPr>
            <p:nvPr/>
          </p:nvSpPr>
          <p:spPr bwMode="auto">
            <a:xfrm>
              <a:off x="1429" y="261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73" name="AutoShape 123" descr="Песок"/>
            <p:cNvSpPr>
              <a:spLocks noChangeAspect="1" noChangeArrowheads="1"/>
            </p:cNvSpPr>
            <p:nvPr/>
          </p:nvSpPr>
          <p:spPr bwMode="auto">
            <a:xfrm>
              <a:off x="1383" y="2659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74" name="AutoShape 124" descr="Песок"/>
            <p:cNvSpPr>
              <a:spLocks noChangeAspect="1" noChangeArrowheads="1"/>
            </p:cNvSpPr>
            <p:nvPr/>
          </p:nvSpPr>
          <p:spPr bwMode="auto">
            <a:xfrm>
              <a:off x="1338" y="261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75" name="AutoShape 125" descr="Песок"/>
            <p:cNvSpPr>
              <a:spLocks noChangeAspect="1" noChangeArrowheads="1"/>
            </p:cNvSpPr>
            <p:nvPr/>
          </p:nvSpPr>
          <p:spPr bwMode="auto">
            <a:xfrm>
              <a:off x="1338" y="270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76" name="AutoShape 126" descr="Песок"/>
            <p:cNvSpPr>
              <a:spLocks noChangeAspect="1" noChangeArrowheads="1"/>
            </p:cNvSpPr>
            <p:nvPr/>
          </p:nvSpPr>
          <p:spPr bwMode="auto">
            <a:xfrm>
              <a:off x="1383" y="270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4342" name="Group 127"/>
          <p:cNvGrpSpPr>
            <a:grpSpLocks/>
          </p:cNvGrpSpPr>
          <p:nvPr/>
        </p:nvGrpSpPr>
        <p:grpSpPr bwMode="auto">
          <a:xfrm>
            <a:off x="6948488" y="3429000"/>
            <a:ext cx="1727200" cy="2393950"/>
            <a:chOff x="1020" y="1480"/>
            <a:chExt cx="1270" cy="1734"/>
          </a:xfrm>
        </p:grpSpPr>
        <p:grpSp>
          <p:nvGrpSpPr>
            <p:cNvPr id="14349" name="Group 128"/>
            <p:cNvGrpSpPr>
              <a:grpSpLocks/>
            </p:cNvGrpSpPr>
            <p:nvPr/>
          </p:nvGrpSpPr>
          <p:grpSpPr bwMode="auto">
            <a:xfrm>
              <a:off x="1247" y="1570"/>
              <a:ext cx="758" cy="1574"/>
              <a:chOff x="1429" y="1979"/>
              <a:chExt cx="576" cy="1165"/>
            </a:xfrm>
          </p:grpSpPr>
          <p:sp>
            <p:nvSpPr>
              <p:cNvPr id="14354" name="AutoShape 129"/>
              <p:cNvSpPr>
                <a:spLocks noChangeArrowheads="1"/>
              </p:cNvSpPr>
              <p:nvPr/>
            </p:nvSpPr>
            <p:spPr bwMode="auto">
              <a:xfrm>
                <a:off x="1429" y="2568"/>
                <a:ext cx="576" cy="576"/>
              </a:xfrm>
              <a:prstGeom prst="octagon">
                <a:avLst>
                  <a:gd name="adj" fmla="val 35069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55" name="AutoShape 130"/>
              <p:cNvSpPr>
                <a:spLocks noChangeArrowheads="1"/>
              </p:cNvSpPr>
              <p:nvPr/>
            </p:nvSpPr>
            <p:spPr bwMode="auto">
              <a:xfrm>
                <a:off x="1429" y="1979"/>
                <a:ext cx="576" cy="576"/>
              </a:xfrm>
              <a:prstGeom prst="octagon">
                <a:avLst>
                  <a:gd name="adj" fmla="val 35069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4350" name="AutoShape 131" descr="Орех"/>
            <p:cNvSpPr>
              <a:spLocks noChangeArrowheads="1"/>
            </p:cNvSpPr>
            <p:nvPr/>
          </p:nvSpPr>
          <p:spPr bwMode="auto">
            <a:xfrm>
              <a:off x="1020" y="1480"/>
              <a:ext cx="1270" cy="192"/>
            </a:xfrm>
            <a:prstGeom prst="flowChartTerminator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1" name="AutoShape 132" descr="Орех"/>
            <p:cNvSpPr>
              <a:spLocks noChangeArrowheads="1"/>
            </p:cNvSpPr>
            <p:nvPr/>
          </p:nvSpPr>
          <p:spPr bwMode="auto">
            <a:xfrm>
              <a:off x="1020" y="3022"/>
              <a:ext cx="1270" cy="192"/>
            </a:xfrm>
            <a:prstGeom prst="flowChartTerminator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52" name="Line 133"/>
            <p:cNvSpPr>
              <a:spLocks noChangeShapeType="1"/>
            </p:cNvSpPr>
            <p:nvPr/>
          </p:nvSpPr>
          <p:spPr bwMode="auto">
            <a:xfrm>
              <a:off x="2154" y="1661"/>
              <a:ext cx="0" cy="1361"/>
            </a:xfrm>
            <a:prstGeom prst="line">
              <a:avLst/>
            </a:prstGeom>
            <a:noFill/>
            <a:ln w="76200">
              <a:pattFill prst="pct70">
                <a:fgClr>
                  <a:srgbClr val="993300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53" name="Line 134"/>
            <p:cNvSpPr>
              <a:spLocks noChangeShapeType="1"/>
            </p:cNvSpPr>
            <p:nvPr/>
          </p:nvSpPr>
          <p:spPr bwMode="auto">
            <a:xfrm>
              <a:off x="1111" y="1661"/>
              <a:ext cx="0" cy="1361"/>
            </a:xfrm>
            <a:prstGeom prst="line">
              <a:avLst/>
            </a:prstGeom>
            <a:noFill/>
            <a:ln w="76200">
              <a:pattFill prst="pct70">
                <a:fgClr>
                  <a:srgbClr val="993300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7" name="Freeform 135" descr="Песок"/>
          <p:cNvSpPr>
            <a:spLocks/>
          </p:cNvSpPr>
          <p:nvPr/>
        </p:nvSpPr>
        <p:spPr bwMode="auto">
          <a:xfrm>
            <a:off x="7269163" y="4043363"/>
            <a:ext cx="1009650" cy="625475"/>
          </a:xfrm>
          <a:custGeom>
            <a:avLst/>
            <a:gdLst>
              <a:gd name="T0" fmla="*/ 2147483647 w 636"/>
              <a:gd name="T1" fmla="*/ 2147483647 h 394"/>
              <a:gd name="T2" fmla="*/ 2147483647 w 636"/>
              <a:gd name="T3" fmla="*/ 2147483647 h 394"/>
              <a:gd name="T4" fmla="*/ 2147483647 w 636"/>
              <a:gd name="T5" fmla="*/ 2147483647 h 394"/>
              <a:gd name="T6" fmla="*/ 2147483647 w 636"/>
              <a:gd name="T7" fmla="*/ 2147483647 h 394"/>
              <a:gd name="T8" fmla="*/ 2147483647 w 636"/>
              <a:gd name="T9" fmla="*/ 2147483647 h 394"/>
              <a:gd name="T10" fmla="*/ 2147483647 w 636"/>
              <a:gd name="T11" fmla="*/ 2147483647 h 394"/>
              <a:gd name="T12" fmla="*/ 2147483647 w 636"/>
              <a:gd name="T13" fmla="*/ 2147483647 h 394"/>
              <a:gd name="T14" fmla="*/ 2147483647 w 636"/>
              <a:gd name="T15" fmla="*/ 2147483647 h 394"/>
              <a:gd name="T16" fmla="*/ 2147483647 w 636"/>
              <a:gd name="T17" fmla="*/ 0 h 394"/>
              <a:gd name="T18" fmla="*/ 2147483647 w 636"/>
              <a:gd name="T19" fmla="*/ 2147483647 h 394"/>
              <a:gd name="T20" fmla="*/ 0 w 636"/>
              <a:gd name="T21" fmla="*/ 2147483647 h 394"/>
              <a:gd name="T22" fmla="*/ 2147483647 w 636"/>
              <a:gd name="T23" fmla="*/ 2147483647 h 39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36"/>
              <a:gd name="T37" fmla="*/ 0 h 394"/>
              <a:gd name="T38" fmla="*/ 636 w 636"/>
              <a:gd name="T39" fmla="*/ 394 h 39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36" h="394">
                <a:moveTo>
                  <a:pt x="224" y="358"/>
                </a:moveTo>
                <a:cubicBezTo>
                  <a:pt x="264" y="361"/>
                  <a:pt x="304" y="355"/>
                  <a:pt x="340" y="361"/>
                </a:cubicBezTo>
                <a:cubicBezTo>
                  <a:pt x="366" y="362"/>
                  <a:pt x="407" y="357"/>
                  <a:pt x="416" y="355"/>
                </a:cubicBezTo>
                <a:cubicBezTo>
                  <a:pt x="425" y="353"/>
                  <a:pt x="399" y="351"/>
                  <a:pt x="394" y="351"/>
                </a:cubicBezTo>
                <a:cubicBezTo>
                  <a:pt x="389" y="351"/>
                  <a:pt x="380" y="354"/>
                  <a:pt x="383" y="355"/>
                </a:cubicBezTo>
                <a:cubicBezTo>
                  <a:pt x="387" y="356"/>
                  <a:pt x="410" y="358"/>
                  <a:pt x="414" y="358"/>
                </a:cubicBezTo>
                <a:cubicBezTo>
                  <a:pt x="419" y="358"/>
                  <a:pt x="374" y="394"/>
                  <a:pt x="411" y="357"/>
                </a:cubicBezTo>
                <a:lnTo>
                  <a:pt x="633" y="133"/>
                </a:lnTo>
                <a:lnTo>
                  <a:pt x="636" y="0"/>
                </a:lnTo>
                <a:lnTo>
                  <a:pt x="4" y="11"/>
                </a:lnTo>
                <a:lnTo>
                  <a:pt x="0" y="133"/>
                </a:lnTo>
                <a:lnTo>
                  <a:pt x="224" y="358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317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" name="Freeform 136" descr="Песок"/>
          <p:cNvSpPr>
            <a:spLocks/>
          </p:cNvSpPr>
          <p:nvPr/>
        </p:nvSpPr>
        <p:spPr bwMode="auto">
          <a:xfrm>
            <a:off x="7278688" y="5086350"/>
            <a:ext cx="993775" cy="471488"/>
          </a:xfrm>
          <a:custGeom>
            <a:avLst/>
            <a:gdLst>
              <a:gd name="T0" fmla="*/ 2147483647 w 626"/>
              <a:gd name="T1" fmla="*/ 2147483647 h 297"/>
              <a:gd name="T2" fmla="*/ 2147483647 w 626"/>
              <a:gd name="T3" fmla="*/ 2147483647 h 297"/>
              <a:gd name="T4" fmla="*/ 2147483647 w 626"/>
              <a:gd name="T5" fmla="*/ 2147483647 h 297"/>
              <a:gd name="T6" fmla="*/ 2147483647 w 626"/>
              <a:gd name="T7" fmla="*/ 2147483647 h 297"/>
              <a:gd name="T8" fmla="*/ 2147483647 w 626"/>
              <a:gd name="T9" fmla="*/ 2147483647 h 297"/>
              <a:gd name="T10" fmla="*/ 2147483647 w 626"/>
              <a:gd name="T11" fmla="*/ 2147483647 h 297"/>
              <a:gd name="T12" fmla="*/ 2147483647 w 626"/>
              <a:gd name="T13" fmla="*/ 2147483647 h 297"/>
              <a:gd name="T14" fmla="*/ 2147483647 w 626"/>
              <a:gd name="T15" fmla="*/ 2147483647 h 297"/>
              <a:gd name="T16" fmla="*/ 2147483647 w 626"/>
              <a:gd name="T17" fmla="*/ 2147483647 h 297"/>
              <a:gd name="T18" fmla="*/ 2147483647 w 626"/>
              <a:gd name="T19" fmla="*/ 0 h 297"/>
              <a:gd name="T20" fmla="*/ 0 w 626"/>
              <a:gd name="T21" fmla="*/ 2147483647 h 297"/>
              <a:gd name="T22" fmla="*/ 2147483647 w 626"/>
              <a:gd name="T23" fmla="*/ 2147483647 h 297"/>
              <a:gd name="T24" fmla="*/ 2147483647 w 626"/>
              <a:gd name="T25" fmla="*/ 2147483647 h 29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26"/>
              <a:gd name="T40" fmla="*/ 0 h 297"/>
              <a:gd name="T41" fmla="*/ 626 w 626"/>
              <a:gd name="T42" fmla="*/ 297 h 29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26" h="297">
                <a:moveTo>
                  <a:pt x="120" y="292"/>
                </a:moveTo>
                <a:cubicBezTo>
                  <a:pt x="161" y="294"/>
                  <a:pt x="305" y="291"/>
                  <a:pt x="342" y="296"/>
                </a:cubicBezTo>
                <a:cubicBezTo>
                  <a:pt x="367" y="297"/>
                  <a:pt x="468" y="297"/>
                  <a:pt x="494" y="296"/>
                </a:cubicBezTo>
                <a:cubicBezTo>
                  <a:pt x="520" y="295"/>
                  <a:pt x="492" y="294"/>
                  <a:pt x="496" y="292"/>
                </a:cubicBezTo>
                <a:cubicBezTo>
                  <a:pt x="500" y="290"/>
                  <a:pt x="519" y="283"/>
                  <a:pt x="520" y="282"/>
                </a:cubicBezTo>
                <a:cubicBezTo>
                  <a:pt x="521" y="281"/>
                  <a:pt x="503" y="286"/>
                  <a:pt x="504" y="284"/>
                </a:cubicBezTo>
                <a:cubicBezTo>
                  <a:pt x="505" y="282"/>
                  <a:pt x="507" y="290"/>
                  <a:pt x="526" y="272"/>
                </a:cubicBezTo>
                <a:lnTo>
                  <a:pt x="622" y="172"/>
                </a:lnTo>
                <a:lnTo>
                  <a:pt x="622" y="164"/>
                </a:lnTo>
                <a:lnTo>
                  <a:pt x="626" y="0"/>
                </a:lnTo>
                <a:lnTo>
                  <a:pt x="0" y="4"/>
                </a:lnTo>
                <a:lnTo>
                  <a:pt x="1" y="169"/>
                </a:lnTo>
                <a:lnTo>
                  <a:pt x="120" y="292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317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35" name="AutoShape 39"/>
          <p:cNvSpPr>
            <a:spLocks noChangeArrowheads="1"/>
          </p:cNvSpPr>
          <p:nvPr/>
        </p:nvSpPr>
        <p:spPr bwMode="auto">
          <a:xfrm>
            <a:off x="6786563" y="1773238"/>
            <a:ext cx="2106612" cy="935037"/>
          </a:xfrm>
          <a:prstGeom prst="ribbon">
            <a:avLst>
              <a:gd name="adj1" fmla="val 12500"/>
              <a:gd name="adj2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FF3300"/>
                </a:solidFill>
              </a:rPr>
              <a:t>ОТВЕТ</a:t>
            </a:r>
          </a:p>
        </p:txBody>
      </p:sp>
      <p:sp>
        <p:nvSpPr>
          <p:cNvPr id="4136" name="AutoShape 40"/>
          <p:cNvSpPr>
            <a:spLocks noChangeArrowheads="1"/>
          </p:cNvSpPr>
          <p:nvPr/>
        </p:nvSpPr>
        <p:spPr bwMode="auto">
          <a:xfrm>
            <a:off x="214313" y="5661025"/>
            <a:ext cx="6572250" cy="911225"/>
          </a:xfrm>
          <a:prstGeom prst="wedgeRectCallout">
            <a:avLst>
              <a:gd name="adj1" fmla="val -52046"/>
              <a:gd name="adj2" fmla="val 6635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Достоинством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9" name="AutoShape 4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37525" y="5822950"/>
            <a:ext cx="755650" cy="8366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33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CC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33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CC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1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1" dur="60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2" presetClass="emph" presetSubtype="0" repeatCount="3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22" presetClass="entr" presetSubtype="4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6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0"/>
                            </p:stCondLst>
                            <p:childTnLst>
                              <p:par>
                                <p:cTn id="3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4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35"/>
                  </p:tgtEl>
                </p:cond>
              </p:nextCondLst>
            </p:seq>
          </p:childTnLst>
        </p:cTn>
      </p:par>
    </p:tnLst>
    <p:bldLst>
      <p:bldP spid="3" grpId="0" build="p"/>
      <p:bldP spid="67" grpId="0" animBg="1"/>
      <p:bldP spid="68" grpId="0" animBg="1"/>
      <p:bldP spid="413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57263" y="277813"/>
            <a:ext cx="8186737" cy="5794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Вопрос 12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0" y="1000125"/>
            <a:ext cx="6257925" cy="5572125"/>
          </a:xfrm>
        </p:spPr>
        <p:txBody>
          <a:bodyPr/>
          <a:lstStyle/>
          <a:p>
            <a:pPr>
              <a:defRPr/>
            </a:pPr>
            <a:endParaRPr lang="ru-RU" b="1" dirty="0" smtClean="0"/>
          </a:p>
          <a:p>
            <a:pPr>
              <a:buNone/>
              <a:defRPr/>
            </a:pPr>
            <a:r>
              <a:rPr lang="ru-RU" dirty="0" smtClean="0"/>
              <a:t>   При царе Иване </a:t>
            </a:r>
            <a:r>
              <a:rPr lang="en-US" dirty="0" smtClean="0"/>
              <a:t>IV</a:t>
            </a:r>
            <a:r>
              <a:rPr lang="ru-RU" dirty="0" smtClean="0"/>
              <a:t> были выпущены монеты, на которых изображался Святой Георгий на коне и с копьем в руке. Как назывались эти монеты? </a:t>
            </a:r>
            <a:endParaRPr lang="ru-RU" b="1" dirty="0" smtClean="0"/>
          </a:p>
          <a:p>
            <a:pPr>
              <a:defRPr/>
            </a:pPr>
            <a:endParaRPr lang="ru-RU" b="1" dirty="0" smtClean="0"/>
          </a:p>
          <a:p>
            <a:pPr>
              <a:defRPr/>
            </a:pPr>
            <a:endParaRPr lang="ru-RU" b="1" dirty="0" smtClean="0"/>
          </a:p>
          <a:p>
            <a:pPr>
              <a:buNone/>
              <a:defRPr/>
            </a:pPr>
            <a:endParaRPr lang="ru-RU" b="1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7172325" y="1600200"/>
            <a:ext cx="1971675" cy="4530725"/>
          </a:xfrm>
        </p:spPr>
        <p:txBody>
          <a:bodyPr/>
          <a:lstStyle/>
          <a:p>
            <a:pPr>
              <a:defRPr/>
            </a:pPr>
            <a:endParaRPr lang="ru-RU" sz="2800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sz="2800" dirty="0" smtClean="0"/>
              <a:t>             </a:t>
            </a:r>
            <a:endParaRPr lang="ru-RU" sz="2800" dirty="0"/>
          </a:p>
        </p:txBody>
      </p:sp>
      <p:grpSp>
        <p:nvGrpSpPr>
          <p:cNvPr id="5" name="Group 105"/>
          <p:cNvGrpSpPr>
            <a:grpSpLocks/>
          </p:cNvGrpSpPr>
          <p:nvPr/>
        </p:nvGrpSpPr>
        <p:grpSpPr bwMode="auto">
          <a:xfrm>
            <a:off x="7669213" y="4652963"/>
            <a:ext cx="215900" cy="844550"/>
            <a:chOff x="1338" y="2160"/>
            <a:chExt cx="125" cy="578"/>
          </a:xfrm>
        </p:grpSpPr>
        <p:sp>
          <p:nvSpPr>
            <p:cNvPr id="15380" name="AutoShape 106" descr="Песок"/>
            <p:cNvSpPr>
              <a:spLocks noChangeAspect="1" noChangeArrowheads="1"/>
            </p:cNvSpPr>
            <p:nvPr/>
          </p:nvSpPr>
          <p:spPr bwMode="auto">
            <a:xfrm>
              <a:off x="1338" y="2205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1" name="AutoShape 107" descr="Песок"/>
            <p:cNvSpPr>
              <a:spLocks noChangeAspect="1" noChangeArrowheads="1"/>
            </p:cNvSpPr>
            <p:nvPr/>
          </p:nvSpPr>
          <p:spPr bwMode="auto">
            <a:xfrm>
              <a:off x="1383" y="2251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2" name="AutoShape 108" descr="Песок"/>
            <p:cNvSpPr>
              <a:spLocks noChangeAspect="1" noChangeArrowheads="1"/>
            </p:cNvSpPr>
            <p:nvPr/>
          </p:nvSpPr>
          <p:spPr bwMode="auto">
            <a:xfrm>
              <a:off x="1338" y="2296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3" name="AutoShape 109" descr="Песок"/>
            <p:cNvSpPr>
              <a:spLocks noChangeAspect="1" noChangeArrowheads="1"/>
            </p:cNvSpPr>
            <p:nvPr/>
          </p:nvSpPr>
          <p:spPr bwMode="auto">
            <a:xfrm>
              <a:off x="1383" y="2341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4" name="AutoShape 110" descr="Песок"/>
            <p:cNvSpPr>
              <a:spLocks noChangeAspect="1" noChangeArrowheads="1"/>
            </p:cNvSpPr>
            <p:nvPr/>
          </p:nvSpPr>
          <p:spPr bwMode="auto">
            <a:xfrm>
              <a:off x="1428" y="2296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5" name="AutoShape 111" descr="Песок"/>
            <p:cNvSpPr>
              <a:spLocks noChangeAspect="1" noChangeArrowheads="1"/>
            </p:cNvSpPr>
            <p:nvPr/>
          </p:nvSpPr>
          <p:spPr bwMode="auto">
            <a:xfrm>
              <a:off x="1428" y="2205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6" name="AutoShape 112" descr="Песок"/>
            <p:cNvSpPr>
              <a:spLocks noChangeAspect="1" noChangeArrowheads="1"/>
            </p:cNvSpPr>
            <p:nvPr/>
          </p:nvSpPr>
          <p:spPr bwMode="auto">
            <a:xfrm>
              <a:off x="1383" y="2160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7" name="AutoShape 113" descr="Песок"/>
            <p:cNvSpPr>
              <a:spLocks noChangeAspect="1" noChangeArrowheads="1"/>
            </p:cNvSpPr>
            <p:nvPr/>
          </p:nvSpPr>
          <p:spPr bwMode="auto">
            <a:xfrm>
              <a:off x="1429" y="2387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8" name="AutoShape 114" descr="Песок"/>
            <p:cNvSpPr>
              <a:spLocks noChangeAspect="1" noChangeArrowheads="1"/>
            </p:cNvSpPr>
            <p:nvPr/>
          </p:nvSpPr>
          <p:spPr bwMode="auto">
            <a:xfrm>
              <a:off x="1338" y="2387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89" name="AutoShape 115" descr="Песок"/>
            <p:cNvSpPr>
              <a:spLocks noChangeAspect="1" noChangeArrowheads="1"/>
            </p:cNvSpPr>
            <p:nvPr/>
          </p:nvSpPr>
          <p:spPr bwMode="auto">
            <a:xfrm>
              <a:off x="1429" y="2432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0" name="AutoShape 116" descr="Песок"/>
            <p:cNvSpPr>
              <a:spLocks noChangeAspect="1" noChangeArrowheads="1"/>
            </p:cNvSpPr>
            <p:nvPr/>
          </p:nvSpPr>
          <p:spPr bwMode="auto">
            <a:xfrm>
              <a:off x="1383" y="2432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1" name="AutoShape 117" descr="Песок"/>
            <p:cNvSpPr>
              <a:spLocks noChangeAspect="1" noChangeArrowheads="1"/>
            </p:cNvSpPr>
            <p:nvPr/>
          </p:nvSpPr>
          <p:spPr bwMode="auto">
            <a:xfrm>
              <a:off x="1338" y="247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2" name="AutoShape 118" descr="Песок"/>
            <p:cNvSpPr>
              <a:spLocks noChangeAspect="1" noChangeArrowheads="1"/>
            </p:cNvSpPr>
            <p:nvPr/>
          </p:nvSpPr>
          <p:spPr bwMode="auto">
            <a:xfrm>
              <a:off x="1429" y="2523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3" name="AutoShape 119" descr="Песок"/>
            <p:cNvSpPr>
              <a:spLocks noChangeAspect="1" noChangeArrowheads="1"/>
            </p:cNvSpPr>
            <p:nvPr/>
          </p:nvSpPr>
          <p:spPr bwMode="auto">
            <a:xfrm>
              <a:off x="1383" y="2523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4" name="AutoShape 120" descr="Песок"/>
            <p:cNvSpPr>
              <a:spLocks noChangeAspect="1" noChangeArrowheads="1"/>
            </p:cNvSpPr>
            <p:nvPr/>
          </p:nvSpPr>
          <p:spPr bwMode="auto">
            <a:xfrm>
              <a:off x="1383" y="256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5" name="AutoShape 121" descr="Песок"/>
            <p:cNvSpPr>
              <a:spLocks noChangeAspect="1" noChangeArrowheads="1"/>
            </p:cNvSpPr>
            <p:nvPr/>
          </p:nvSpPr>
          <p:spPr bwMode="auto">
            <a:xfrm>
              <a:off x="1338" y="256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6" name="AutoShape 122" descr="Песок"/>
            <p:cNvSpPr>
              <a:spLocks noChangeAspect="1" noChangeArrowheads="1"/>
            </p:cNvSpPr>
            <p:nvPr/>
          </p:nvSpPr>
          <p:spPr bwMode="auto">
            <a:xfrm>
              <a:off x="1429" y="261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7" name="AutoShape 123" descr="Песок"/>
            <p:cNvSpPr>
              <a:spLocks noChangeAspect="1" noChangeArrowheads="1"/>
            </p:cNvSpPr>
            <p:nvPr/>
          </p:nvSpPr>
          <p:spPr bwMode="auto">
            <a:xfrm>
              <a:off x="1383" y="2659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8" name="AutoShape 124" descr="Песок"/>
            <p:cNvSpPr>
              <a:spLocks noChangeAspect="1" noChangeArrowheads="1"/>
            </p:cNvSpPr>
            <p:nvPr/>
          </p:nvSpPr>
          <p:spPr bwMode="auto">
            <a:xfrm>
              <a:off x="1338" y="261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99" name="AutoShape 125" descr="Песок"/>
            <p:cNvSpPr>
              <a:spLocks noChangeAspect="1" noChangeArrowheads="1"/>
            </p:cNvSpPr>
            <p:nvPr/>
          </p:nvSpPr>
          <p:spPr bwMode="auto">
            <a:xfrm>
              <a:off x="1338" y="270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400" name="AutoShape 126" descr="Песок"/>
            <p:cNvSpPr>
              <a:spLocks noChangeAspect="1" noChangeArrowheads="1"/>
            </p:cNvSpPr>
            <p:nvPr/>
          </p:nvSpPr>
          <p:spPr bwMode="auto">
            <a:xfrm>
              <a:off x="1383" y="270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5366" name="Group 127"/>
          <p:cNvGrpSpPr>
            <a:grpSpLocks/>
          </p:cNvGrpSpPr>
          <p:nvPr/>
        </p:nvGrpSpPr>
        <p:grpSpPr bwMode="auto">
          <a:xfrm>
            <a:off x="6948488" y="3429000"/>
            <a:ext cx="1727200" cy="2393950"/>
            <a:chOff x="1020" y="1480"/>
            <a:chExt cx="1270" cy="1734"/>
          </a:xfrm>
        </p:grpSpPr>
        <p:grpSp>
          <p:nvGrpSpPr>
            <p:cNvPr id="15373" name="Group 128"/>
            <p:cNvGrpSpPr>
              <a:grpSpLocks/>
            </p:cNvGrpSpPr>
            <p:nvPr/>
          </p:nvGrpSpPr>
          <p:grpSpPr bwMode="auto">
            <a:xfrm>
              <a:off x="1247" y="1570"/>
              <a:ext cx="758" cy="1574"/>
              <a:chOff x="1429" y="1979"/>
              <a:chExt cx="576" cy="1165"/>
            </a:xfrm>
          </p:grpSpPr>
          <p:sp>
            <p:nvSpPr>
              <p:cNvPr id="15378" name="AutoShape 129"/>
              <p:cNvSpPr>
                <a:spLocks noChangeArrowheads="1"/>
              </p:cNvSpPr>
              <p:nvPr/>
            </p:nvSpPr>
            <p:spPr bwMode="auto">
              <a:xfrm>
                <a:off x="1429" y="2568"/>
                <a:ext cx="576" cy="576"/>
              </a:xfrm>
              <a:prstGeom prst="octagon">
                <a:avLst>
                  <a:gd name="adj" fmla="val 35069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5379" name="AutoShape 130"/>
              <p:cNvSpPr>
                <a:spLocks noChangeArrowheads="1"/>
              </p:cNvSpPr>
              <p:nvPr/>
            </p:nvSpPr>
            <p:spPr bwMode="auto">
              <a:xfrm>
                <a:off x="1429" y="1979"/>
                <a:ext cx="576" cy="576"/>
              </a:xfrm>
              <a:prstGeom prst="octagon">
                <a:avLst>
                  <a:gd name="adj" fmla="val 35069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5374" name="AutoShape 131" descr="Орех"/>
            <p:cNvSpPr>
              <a:spLocks noChangeArrowheads="1"/>
            </p:cNvSpPr>
            <p:nvPr/>
          </p:nvSpPr>
          <p:spPr bwMode="auto">
            <a:xfrm>
              <a:off x="1020" y="1480"/>
              <a:ext cx="1270" cy="192"/>
            </a:xfrm>
            <a:prstGeom prst="flowChartTerminator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5" name="AutoShape 132" descr="Орех"/>
            <p:cNvSpPr>
              <a:spLocks noChangeArrowheads="1"/>
            </p:cNvSpPr>
            <p:nvPr/>
          </p:nvSpPr>
          <p:spPr bwMode="auto">
            <a:xfrm>
              <a:off x="1020" y="3022"/>
              <a:ext cx="1270" cy="192"/>
            </a:xfrm>
            <a:prstGeom prst="flowChartTerminator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376" name="Line 133"/>
            <p:cNvSpPr>
              <a:spLocks noChangeShapeType="1"/>
            </p:cNvSpPr>
            <p:nvPr/>
          </p:nvSpPr>
          <p:spPr bwMode="auto">
            <a:xfrm>
              <a:off x="2154" y="1661"/>
              <a:ext cx="0" cy="1361"/>
            </a:xfrm>
            <a:prstGeom prst="line">
              <a:avLst/>
            </a:prstGeom>
            <a:noFill/>
            <a:ln w="76200">
              <a:pattFill prst="pct70">
                <a:fgClr>
                  <a:srgbClr val="993300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77" name="Line 134"/>
            <p:cNvSpPr>
              <a:spLocks noChangeShapeType="1"/>
            </p:cNvSpPr>
            <p:nvPr/>
          </p:nvSpPr>
          <p:spPr bwMode="auto">
            <a:xfrm>
              <a:off x="1111" y="1661"/>
              <a:ext cx="0" cy="1361"/>
            </a:xfrm>
            <a:prstGeom prst="line">
              <a:avLst/>
            </a:prstGeom>
            <a:noFill/>
            <a:ln w="76200">
              <a:pattFill prst="pct70">
                <a:fgClr>
                  <a:srgbClr val="993300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7" name="Freeform 135" descr="Песок"/>
          <p:cNvSpPr>
            <a:spLocks/>
          </p:cNvSpPr>
          <p:nvPr/>
        </p:nvSpPr>
        <p:spPr bwMode="auto">
          <a:xfrm>
            <a:off x="7269163" y="4043363"/>
            <a:ext cx="1009650" cy="625475"/>
          </a:xfrm>
          <a:custGeom>
            <a:avLst/>
            <a:gdLst>
              <a:gd name="T0" fmla="*/ 2147483647 w 636"/>
              <a:gd name="T1" fmla="*/ 2147483647 h 394"/>
              <a:gd name="T2" fmla="*/ 2147483647 w 636"/>
              <a:gd name="T3" fmla="*/ 2147483647 h 394"/>
              <a:gd name="T4" fmla="*/ 2147483647 w 636"/>
              <a:gd name="T5" fmla="*/ 2147483647 h 394"/>
              <a:gd name="T6" fmla="*/ 2147483647 w 636"/>
              <a:gd name="T7" fmla="*/ 2147483647 h 394"/>
              <a:gd name="T8" fmla="*/ 2147483647 w 636"/>
              <a:gd name="T9" fmla="*/ 2147483647 h 394"/>
              <a:gd name="T10" fmla="*/ 2147483647 w 636"/>
              <a:gd name="T11" fmla="*/ 2147483647 h 394"/>
              <a:gd name="T12" fmla="*/ 2147483647 w 636"/>
              <a:gd name="T13" fmla="*/ 2147483647 h 394"/>
              <a:gd name="T14" fmla="*/ 2147483647 w 636"/>
              <a:gd name="T15" fmla="*/ 2147483647 h 394"/>
              <a:gd name="T16" fmla="*/ 2147483647 w 636"/>
              <a:gd name="T17" fmla="*/ 0 h 394"/>
              <a:gd name="T18" fmla="*/ 2147483647 w 636"/>
              <a:gd name="T19" fmla="*/ 2147483647 h 394"/>
              <a:gd name="T20" fmla="*/ 0 w 636"/>
              <a:gd name="T21" fmla="*/ 2147483647 h 394"/>
              <a:gd name="T22" fmla="*/ 2147483647 w 636"/>
              <a:gd name="T23" fmla="*/ 2147483647 h 39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36"/>
              <a:gd name="T37" fmla="*/ 0 h 394"/>
              <a:gd name="T38" fmla="*/ 636 w 636"/>
              <a:gd name="T39" fmla="*/ 394 h 39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36" h="394">
                <a:moveTo>
                  <a:pt x="224" y="358"/>
                </a:moveTo>
                <a:cubicBezTo>
                  <a:pt x="264" y="361"/>
                  <a:pt x="304" y="355"/>
                  <a:pt x="340" y="361"/>
                </a:cubicBezTo>
                <a:cubicBezTo>
                  <a:pt x="366" y="362"/>
                  <a:pt x="407" y="357"/>
                  <a:pt x="416" y="355"/>
                </a:cubicBezTo>
                <a:cubicBezTo>
                  <a:pt x="425" y="353"/>
                  <a:pt x="399" y="351"/>
                  <a:pt x="394" y="351"/>
                </a:cubicBezTo>
                <a:cubicBezTo>
                  <a:pt x="389" y="351"/>
                  <a:pt x="380" y="354"/>
                  <a:pt x="383" y="355"/>
                </a:cubicBezTo>
                <a:cubicBezTo>
                  <a:pt x="387" y="356"/>
                  <a:pt x="410" y="358"/>
                  <a:pt x="414" y="358"/>
                </a:cubicBezTo>
                <a:cubicBezTo>
                  <a:pt x="419" y="358"/>
                  <a:pt x="374" y="394"/>
                  <a:pt x="411" y="357"/>
                </a:cubicBezTo>
                <a:lnTo>
                  <a:pt x="633" y="133"/>
                </a:lnTo>
                <a:lnTo>
                  <a:pt x="636" y="0"/>
                </a:lnTo>
                <a:lnTo>
                  <a:pt x="4" y="11"/>
                </a:lnTo>
                <a:lnTo>
                  <a:pt x="0" y="133"/>
                </a:lnTo>
                <a:lnTo>
                  <a:pt x="224" y="358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317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" name="Freeform 136" descr="Песок"/>
          <p:cNvSpPr>
            <a:spLocks/>
          </p:cNvSpPr>
          <p:nvPr/>
        </p:nvSpPr>
        <p:spPr bwMode="auto">
          <a:xfrm>
            <a:off x="7278688" y="5086350"/>
            <a:ext cx="993775" cy="471488"/>
          </a:xfrm>
          <a:custGeom>
            <a:avLst/>
            <a:gdLst>
              <a:gd name="T0" fmla="*/ 2147483647 w 626"/>
              <a:gd name="T1" fmla="*/ 2147483647 h 297"/>
              <a:gd name="T2" fmla="*/ 2147483647 w 626"/>
              <a:gd name="T3" fmla="*/ 2147483647 h 297"/>
              <a:gd name="T4" fmla="*/ 2147483647 w 626"/>
              <a:gd name="T5" fmla="*/ 2147483647 h 297"/>
              <a:gd name="T6" fmla="*/ 2147483647 w 626"/>
              <a:gd name="T7" fmla="*/ 2147483647 h 297"/>
              <a:gd name="T8" fmla="*/ 2147483647 w 626"/>
              <a:gd name="T9" fmla="*/ 2147483647 h 297"/>
              <a:gd name="T10" fmla="*/ 2147483647 w 626"/>
              <a:gd name="T11" fmla="*/ 2147483647 h 297"/>
              <a:gd name="T12" fmla="*/ 2147483647 w 626"/>
              <a:gd name="T13" fmla="*/ 2147483647 h 297"/>
              <a:gd name="T14" fmla="*/ 2147483647 w 626"/>
              <a:gd name="T15" fmla="*/ 2147483647 h 297"/>
              <a:gd name="T16" fmla="*/ 2147483647 w 626"/>
              <a:gd name="T17" fmla="*/ 2147483647 h 297"/>
              <a:gd name="T18" fmla="*/ 2147483647 w 626"/>
              <a:gd name="T19" fmla="*/ 0 h 297"/>
              <a:gd name="T20" fmla="*/ 0 w 626"/>
              <a:gd name="T21" fmla="*/ 2147483647 h 297"/>
              <a:gd name="T22" fmla="*/ 2147483647 w 626"/>
              <a:gd name="T23" fmla="*/ 2147483647 h 297"/>
              <a:gd name="T24" fmla="*/ 2147483647 w 626"/>
              <a:gd name="T25" fmla="*/ 2147483647 h 29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26"/>
              <a:gd name="T40" fmla="*/ 0 h 297"/>
              <a:gd name="T41" fmla="*/ 626 w 626"/>
              <a:gd name="T42" fmla="*/ 297 h 29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26" h="297">
                <a:moveTo>
                  <a:pt x="120" y="292"/>
                </a:moveTo>
                <a:cubicBezTo>
                  <a:pt x="161" y="294"/>
                  <a:pt x="305" y="291"/>
                  <a:pt x="342" y="296"/>
                </a:cubicBezTo>
                <a:cubicBezTo>
                  <a:pt x="367" y="297"/>
                  <a:pt x="468" y="297"/>
                  <a:pt x="494" y="296"/>
                </a:cubicBezTo>
                <a:cubicBezTo>
                  <a:pt x="520" y="295"/>
                  <a:pt x="492" y="294"/>
                  <a:pt x="496" y="292"/>
                </a:cubicBezTo>
                <a:cubicBezTo>
                  <a:pt x="500" y="290"/>
                  <a:pt x="519" y="283"/>
                  <a:pt x="520" y="282"/>
                </a:cubicBezTo>
                <a:cubicBezTo>
                  <a:pt x="521" y="281"/>
                  <a:pt x="503" y="286"/>
                  <a:pt x="504" y="284"/>
                </a:cubicBezTo>
                <a:cubicBezTo>
                  <a:pt x="505" y="282"/>
                  <a:pt x="507" y="290"/>
                  <a:pt x="526" y="272"/>
                </a:cubicBezTo>
                <a:lnTo>
                  <a:pt x="622" y="172"/>
                </a:lnTo>
                <a:lnTo>
                  <a:pt x="622" y="164"/>
                </a:lnTo>
                <a:lnTo>
                  <a:pt x="626" y="0"/>
                </a:lnTo>
                <a:lnTo>
                  <a:pt x="0" y="4"/>
                </a:lnTo>
                <a:lnTo>
                  <a:pt x="1" y="169"/>
                </a:lnTo>
                <a:lnTo>
                  <a:pt x="120" y="292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317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35" name="AutoShape 39"/>
          <p:cNvSpPr>
            <a:spLocks noChangeArrowheads="1"/>
          </p:cNvSpPr>
          <p:nvPr/>
        </p:nvSpPr>
        <p:spPr bwMode="auto">
          <a:xfrm>
            <a:off x="6786563" y="1773238"/>
            <a:ext cx="2106612" cy="935037"/>
          </a:xfrm>
          <a:prstGeom prst="ribbon">
            <a:avLst>
              <a:gd name="adj1" fmla="val 12500"/>
              <a:gd name="adj2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FF3300"/>
                </a:solidFill>
              </a:rPr>
              <a:t>ОТВЕТ</a:t>
            </a:r>
          </a:p>
        </p:txBody>
      </p:sp>
      <p:sp>
        <p:nvSpPr>
          <p:cNvPr id="4136" name="AutoShape 40"/>
          <p:cNvSpPr>
            <a:spLocks noChangeArrowheads="1"/>
          </p:cNvSpPr>
          <p:nvPr/>
        </p:nvSpPr>
        <p:spPr bwMode="auto">
          <a:xfrm>
            <a:off x="642938" y="5373688"/>
            <a:ext cx="4144962" cy="1055687"/>
          </a:xfrm>
          <a:prstGeom prst="wedgeRectCallout">
            <a:avLst>
              <a:gd name="adj1" fmla="val -58361"/>
              <a:gd name="adj2" fmla="val 6179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Копейка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9" name="AutoShape 4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06316" y="5822950"/>
            <a:ext cx="755650" cy="8366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60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2" presetClass="emph" presetSubtype="0" repeatCount="3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22" presetClass="entr" presetSubtype="4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6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35"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413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3" descr="Рисунок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76672"/>
            <a:ext cx="1636122" cy="1631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 стрелкой 5"/>
          <p:cNvCxnSpPr/>
          <p:nvPr/>
        </p:nvCxnSpPr>
        <p:spPr>
          <a:xfrm flipV="1">
            <a:off x="1573637" y="908720"/>
            <a:ext cx="1630211" cy="3835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347864" y="908720"/>
            <a:ext cx="3959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Нажать для раскручивания колеса.</a:t>
            </a:r>
            <a:endParaRPr lang="ru-RU" dirty="0"/>
          </a:p>
        </p:txBody>
      </p:sp>
      <p:sp>
        <p:nvSpPr>
          <p:cNvPr id="9" name="AutoShape 39"/>
          <p:cNvSpPr>
            <a:spLocks noChangeArrowheads="1"/>
          </p:cNvSpPr>
          <p:nvPr/>
        </p:nvSpPr>
        <p:spPr bwMode="auto">
          <a:xfrm>
            <a:off x="520331" y="2492896"/>
            <a:ext cx="2106612" cy="935037"/>
          </a:xfrm>
          <a:prstGeom prst="ribbon">
            <a:avLst>
              <a:gd name="adj1" fmla="val 12500"/>
              <a:gd name="adj2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>
                <a:solidFill>
                  <a:srgbClr val="FF3300"/>
                </a:solidFill>
              </a:rPr>
              <a:t>ОТВЕТ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flipV="1">
            <a:off x="2626943" y="2852936"/>
            <a:ext cx="1224977" cy="1074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067944" y="2960414"/>
            <a:ext cx="3202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Нажать, чтобы узнать ответ.</a:t>
            </a:r>
            <a:endParaRPr lang="ru-RU" dirty="0"/>
          </a:p>
        </p:txBody>
      </p:sp>
      <p:sp>
        <p:nvSpPr>
          <p:cNvPr id="13" name="AutoShape 4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11560" y="4005064"/>
            <a:ext cx="755650" cy="8366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1367210" y="4423370"/>
            <a:ext cx="125973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915816" y="4581128"/>
            <a:ext cx="3903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Нажать, чтобы вернуться к колесу.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989385" y="5589240"/>
            <a:ext cx="673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Для того, чтобы высветился вопрос, нажать мышкой на поле.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8585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48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2700000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6700000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9400000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60000000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3300000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0700000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5800000">
                                      <p:cBhvr>
                                        <p:cTn id="3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65700000">
                                      <p:cBhvr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0">
                                      <p:cBhvr>
                                        <p:cTn id="4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0">
                                      <p:cBhvr>
                                        <p:cTn id="5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2" descr="Рисунок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476250"/>
            <a:ext cx="5973763" cy="598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31" name="Picture 83" descr="Рисунок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8888" y="1412875"/>
            <a:ext cx="4164012" cy="415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32" name="AutoShape 84"/>
          <p:cNvSpPr>
            <a:spLocks noChangeArrowheads="1"/>
          </p:cNvSpPr>
          <p:nvPr/>
        </p:nvSpPr>
        <p:spPr bwMode="auto">
          <a:xfrm>
            <a:off x="2339975" y="5516563"/>
            <a:ext cx="647700" cy="649287"/>
          </a:xfrm>
          <a:prstGeom prst="flowChartSummingJunction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33" name="AutoShape 85"/>
          <p:cNvSpPr>
            <a:spLocks noChangeArrowheads="1"/>
          </p:cNvSpPr>
          <p:nvPr/>
        </p:nvSpPr>
        <p:spPr bwMode="auto">
          <a:xfrm>
            <a:off x="4716463" y="1412875"/>
            <a:ext cx="647700" cy="649288"/>
          </a:xfrm>
          <a:prstGeom prst="flowChartSummingJunction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34" name="AutoShape 86"/>
          <p:cNvSpPr>
            <a:spLocks noChangeArrowheads="1"/>
          </p:cNvSpPr>
          <p:nvPr/>
        </p:nvSpPr>
        <p:spPr bwMode="auto">
          <a:xfrm>
            <a:off x="1187450" y="4797425"/>
            <a:ext cx="647700" cy="649288"/>
          </a:xfrm>
          <a:prstGeom prst="flowChartSummingJunction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35" name="AutoShape 87"/>
          <p:cNvSpPr>
            <a:spLocks noChangeArrowheads="1"/>
          </p:cNvSpPr>
          <p:nvPr/>
        </p:nvSpPr>
        <p:spPr bwMode="auto">
          <a:xfrm>
            <a:off x="5364163" y="3716338"/>
            <a:ext cx="647700" cy="649287"/>
          </a:xfrm>
          <a:prstGeom prst="flowChartSummingJunction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36" name="AutoShape 88"/>
          <p:cNvSpPr>
            <a:spLocks noChangeArrowheads="1"/>
          </p:cNvSpPr>
          <p:nvPr/>
        </p:nvSpPr>
        <p:spPr bwMode="auto">
          <a:xfrm>
            <a:off x="3635375" y="765175"/>
            <a:ext cx="647700" cy="649288"/>
          </a:xfrm>
          <a:prstGeom prst="flowChartSummingJunction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37" name="AutoShape 89"/>
          <p:cNvSpPr>
            <a:spLocks noChangeArrowheads="1"/>
          </p:cNvSpPr>
          <p:nvPr/>
        </p:nvSpPr>
        <p:spPr bwMode="auto">
          <a:xfrm>
            <a:off x="611188" y="2492375"/>
            <a:ext cx="647700" cy="649288"/>
          </a:xfrm>
          <a:prstGeom prst="flowChartSummingJunction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38" name="AutoShape 90"/>
          <p:cNvSpPr>
            <a:spLocks noChangeArrowheads="1"/>
          </p:cNvSpPr>
          <p:nvPr/>
        </p:nvSpPr>
        <p:spPr bwMode="auto">
          <a:xfrm>
            <a:off x="4787900" y="4797425"/>
            <a:ext cx="647700" cy="649288"/>
          </a:xfrm>
          <a:prstGeom prst="flowChartSummingJunction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39" name="AutoShape 91"/>
          <p:cNvSpPr>
            <a:spLocks noChangeArrowheads="1"/>
          </p:cNvSpPr>
          <p:nvPr/>
        </p:nvSpPr>
        <p:spPr bwMode="auto">
          <a:xfrm>
            <a:off x="642910" y="3714752"/>
            <a:ext cx="647700" cy="649287"/>
          </a:xfrm>
          <a:prstGeom prst="flowChartSummingJunction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40" name="AutoShape 92"/>
          <p:cNvSpPr>
            <a:spLocks noChangeArrowheads="1"/>
          </p:cNvSpPr>
          <p:nvPr/>
        </p:nvSpPr>
        <p:spPr bwMode="auto">
          <a:xfrm>
            <a:off x="1331913" y="1412875"/>
            <a:ext cx="647700" cy="649288"/>
          </a:xfrm>
          <a:prstGeom prst="flowChartSummingJunction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41" name="AutoShape 93"/>
          <p:cNvSpPr>
            <a:spLocks noChangeArrowheads="1"/>
          </p:cNvSpPr>
          <p:nvPr/>
        </p:nvSpPr>
        <p:spPr bwMode="auto">
          <a:xfrm>
            <a:off x="2339975" y="765175"/>
            <a:ext cx="647700" cy="649288"/>
          </a:xfrm>
          <a:prstGeom prst="flowChartSummingJunction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42" name="AutoShape 94"/>
          <p:cNvSpPr>
            <a:spLocks noChangeArrowheads="1"/>
          </p:cNvSpPr>
          <p:nvPr/>
        </p:nvSpPr>
        <p:spPr bwMode="auto">
          <a:xfrm>
            <a:off x="5364163" y="2565400"/>
            <a:ext cx="647700" cy="649288"/>
          </a:xfrm>
          <a:prstGeom prst="flowChartSummingJunction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43" name="AutoShape 95"/>
          <p:cNvSpPr>
            <a:spLocks noChangeArrowheads="1"/>
          </p:cNvSpPr>
          <p:nvPr/>
        </p:nvSpPr>
        <p:spPr bwMode="auto">
          <a:xfrm>
            <a:off x="3708400" y="5516563"/>
            <a:ext cx="647700" cy="649287"/>
          </a:xfrm>
          <a:prstGeom prst="flowChartSummingJunction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graphicFrame>
        <p:nvGraphicFramePr>
          <p:cNvPr id="2195" name="Group 147"/>
          <p:cNvGraphicFramePr>
            <a:graphicFrameLocks noGrp="1"/>
          </p:cNvGraphicFramePr>
          <p:nvPr/>
        </p:nvGraphicFramePr>
        <p:xfrm>
          <a:off x="6877050" y="333375"/>
          <a:ext cx="2051050" cy="6048378"/>
        </p:xfrm>
        <a:graphic>
          <a:graphicData uri="http://schemas.openxmlformats.org/drawingml/2006/table">
            <a:tbl>
              <a:tblPr/>
              <a:tblGrid>
                <a:gridCol w="1025525"/>
                <a:gridCol w="1025525"/>
              </a:tblGrid>
              <a:tr h="1008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008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008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6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008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008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1008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6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</a:tbl>
          </a:graphicData>
        </a:graphic>
      </p:graphicFrame>
      <p:sp>
        <p:nvSpPr>
          <p:cNvPr id="2190" name="Text Box 142"/>
          <p:cNvSpPr txBox="1">
            <a:spLocks noChangeArrowheads="1"/>
          </p:cNvSpPr>
          <p:nvPr/>
        </p:nvSpPr>
        <p:spPr bwMode="auto">
          <a:xfrm>
            <a:off x="6877050" y="333375"/>
            <a:ext cx="10080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 dirty="0">
                <a:solidFill>
                  <a:schemeClr val="bg1"/>
                </a:solidFill>
                <a:hlinkClick r:id="rId5" action="ppaction://hlinksldjump"/>
              </a:rPr>
              <a:t>1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2192" name="Text Box 144"/>
          <p:cNvSpPr txBox="1">
            <a:spLocks noChangeArrowheads="1"/>
          </p:cNvSpPr>
          <p:nvPr/>
        </p:nvSpPr>
        <p:spPr bwMode="auto">
          <a:xfrm>
            <a:off x="6877050" y="1341438"/>
            <a:ext cx="10080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 dirty="0">
                <a:solidFill>
                  <a:schemeClr val="bg1"/>
                </a:solidFill>
                <a:hlinkClick r:id="rId6" action="ppaction://hlinksldjump"/>
              </a:rPr>
              <a:t>2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2193" name="Text Box 145"/>
          <p:cNvSpPr txBox="1">
            <a:spLocks noChangeArrowheads="1"/>
          </p:cNvSpPr>
          <p:nvPr/>
        </p:nvSpPr>
        <p:spPr bwMode="auto">
          <a:xfrm>
            <a:off x="6877050" y="2349500"/>
            <a:ext cx="10080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 dirty="0">
                <a:solidFill>
                  <a:schemeClr val="bg1"/>
                </a:solidFill>
                <a:hlinkClick r:id="rId7" action="ppaction://hlinksldjump"/>
              </a:rPr>
              <a:t>3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2197" name="Text Box 149"/>
          <p:cNvSpPr txBox="1">
            <a:spLocks noChangeArrowheads="1"/>
          </p:cNvSpPr>
          <p:nvPr/>
        </p:nvSpPr>
        <p:spPr bwMode="auto">
          <a:xfrm>
            <a:off x="7885113" y="333375"/>
            <a:ext cx="10080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 dirty="0">
                <a:solidFill>
                  <a:schemeClr val="bg1"/>
                </a:solidFill>
                <a:hlinkClick r:id="rId8" action="ppaction://hlinksldjump"/>
              </a:rPr>
              <a:t>7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2198" name="Text Box 150"/>
          <p:cNvSpPr txBox="1">
            <a:spLocks noChangeArrowheads="1"/>
          </p:cNvSpPr>
          <p:nvPr/>
        </p:nvSpPr>
        <p:spPr bwMode="auto">
          <a:xfrm>
            <a:off x="6877050" y="3357563"/>
            <a:ext cx="10080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 dirty="0">
                <a:solidFill>
                  <a:schemeClr val="bg1"/>
                </a:solidFill>
                <a:hlinkClick r:id="rId9" action="ppaction://hlinksldjump"/>
              </a:rPr>
              <a:t>4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2199" name="Text Box 151"/>
          <p:cNvSpPr txBox="1">
            <a:spLocks noChangeArrowheads="1"/>
          </p:cNvSpPr>
          <p:nvPr/>
        </p:nvSpPr>
        <p:spPr bwMode="auto">
          <a:xfrm>
            <a:off x="6877050" y="4365625"/>
            <a:ext cx="10080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  <a:hlinkClick r:id="rId10" action="ppaction://hlinksldjump"/>
              </a:rPr>
              <a:t>5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2200" name="Text Box 152"/>
          <p:cNvSpPr txBox="1">
            <a:spLocks noChangeArrowheads="1"/>
          </p:cNvSpPr>
          <p:nvPr/>
        </p:nvSpPr>
        <p:spPr bwMode="auto">
          <a:xfrm>
            <a:off x="6877050" y="5373688"/>
            <a:ext cx="10080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 dirty="0">
                <a:solidFill>
                  <a:schemeClr val="bg1"/>
                </a:solidFill>
                <a:hlinkClick r:id="rId11" action="ppaction://hlinksldjump"/>
              </a:rPr>
              <a:t>6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2201" name="Text Box 153"/>
          <p:cNvSpPr txBox="1">
            <a:spLocks noChangeArrowheads="1"/>
          </p:cNvSpPr>
          <p:nvPr/>
        </p:nvSpPr>
        <p:spPr bwMode="auto">
          <a:xfrm>
            <a:off x="7885113" y="1341438"/>
            <a:ext cx="10080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 dirty="0">
                <a:solidFill>
                  <a:schemeClr val="bg1"/>
                </a:solidFill>
                <a:hlinkClick r:id="rId12" action="ppaction://hlinksldjump"/>
              </a:rPr>
              <a:t>8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2202" name="Text Box 154"/>
          <p:cNvSpPr txBox="1">
            <a:spLocks noChangeArrowheads="1"/>
          </p:cNvSpPr>
          <p:nvPr/>
        </p:nvSpPr>
        <p:spPr bwMode="auto">
          <a:xfrm>
            <a:off x="7885113" y="2349500"/>
            <a:ext cx="10080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 dirty="0">
                <a:solidFill>
                  <a:schemeClr val="bg1"/>
                </a:solidFill>
                <a:hlinkClick r:id="rId13" action="ppaction://hlinksldjump"/>
              </a:rPr>
              <a:t>9</a:t>
            </a:r>
            <a:endParaRPr lang="ru-RU" sz="6000" b="1" dirty="0">
              <a:solidFill>
                <a:schemeClr val="bg1"/>
              </a:solidFill>
            </a:endParaRPr>
          </a:p>
        </p:txBody>
      </p:sp>
      <p:sp>
        <p:nvSpPr>
          <p:cNvPr id="2203" name="Text Box 155"/>
          <p:cNvSpPr txBox="1">
            <a:spLocks noChangeArrowheads="1"/>
          </p:cNvSpPr>
          <p:nvPr/>
        </p:nvSpPr>
        <p:spPr bwMode="auto">
          <a:xfrm>
            <a:off x="7885113" y="3357563"/>
            <a:ext cx="10080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 dirty="0" smtClean="0">
                <a:solidFill>
                  <a:schemeClr val="bg1"/>
                </a:solidFill>
                <a:hlinkClick r:id="rId14" action="ppaction://hlinksldjump"/>
              </a:rPr>
              <a:t>10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2204" name="Text Box 156"/>
          <p:cNvSpPr txBox="1">
            <a:spLocks noChangeArrowheads="1"/>
          </p:cNvSpPr>
          <p:nvPr/>
        </p:nvSpPr>
        <p:spPr bwMode="auto">
          <a:xfrm>
            <a:off x="7885113" y="4365625"/>
            <a:ext cx="10080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 dirty="0">
                <a:solidFill>
                  <a:schemeClr val="bg1"/>
                </a:solidFill>
                <a:hlinkClick r:id="rId15" action="ppaction://hlinksldjump"/>
              </a:rPr>
              <a:t>11</a:t>
            </a:r>
            <a:endParaRPr lang="ru-RU" sz="5400" b="1" dirty="0">
              <a:solidFill>
                <a:schemeClr val="bg1"/>
              </a:solidFill>
            </a:endParaRPr>
          </a:p>
        </p:txBody>
      </p:sp>
      <p:sp>
        <p:nvSpPr>
          <p:cNvPr id="2205" name="Text Box 157"/>
          <p:cNvSpPr txBox="1">
            <a:spLocks noChangeArrowheads="1"/>
          </p:cNvSpPr>
          <p:nvPr/>
        </p:nvSpPr>
        <p:spPr bwMode="auto">
          <a:xfrm>
            <a:off x="7885113" y="5373688"/>
            <a:ext cx="1008062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 dirty="0">
                <a:solidFill>
                  <a:schemeClr val="bg1"/>
                </a:solidFill>
                <a:hlinkClick r:id="rId16" action="ppaction://hlinksldjump"/>
              </a:rPr>
              <a:t>12</a:t>
            </a:r>
            <a:endParaRPr lang="ru-RU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600000">
                                      <p:cBhvr>
                                        <p:cTn id="6" dur="2000" fill="hold"/>
                                        <p:tgtEl>
                                          <p:spTgt spid="2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4800000">
                                      <p:cBhvr>
                                        <p:cTn id="14" dur="2000" fill="hold"/>
                                        <p:tgtEl>
                                          <p:spTgt spid="2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2700000">
                                      <p:cBhvr>
                                        <p:cTn id="22" dur="2000" fill="hold"/>
                                        <p:tgtEl>
                                          <p:spTgt spid="2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6700000">
                                      <p:cBhvr>
                                        <p:cTn id="30" dur="2000" fill="hold"/>
                                        <p:tgtEl>
                                          <p:spTgt spid="2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9400000">
                                      <p:cBhvr>
                                        <p:cTn id="38" dur="2000" fill="hold"/>
                                        <p:tgtEl>
                                          <p:spTgt spid="2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60000000">
                                      <p:cBhvr>
                                        <p:cTn id="46" dur="2000" fill="hold"/>
                                        <p:tgtEl>
                                          <p:spTgt spid="2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33300000">
                                      <p:cBhvr>
                                        <p:cTn id="54" dur="2000" fill="hold"/>
                                        <p:tgtEl>
                                          <p:spTgt spid="2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0700000">
                                      <p:cBhvr>
                                        <p:cTn id="62" dur="2000" fill="hold"/>
                                        <p:tgtEl>
                                          <p:spTgt spid="2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5800000">
                                      <p:cBhvr>
                                        <p:cTn id="70" dur="2000" fill="hold"/>
                                        <p:tgtEl>
                                          <p:spTgt spid="2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65700000">
                                      <p:cBhvr>
                                        <p:cTn id="78" dur="2000" fill="hold"/>
                                        <p:tgtEl>
                                          <p:spTgt spid="2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0">
                                      <p:cBhvr>
                                        <p:cTn id="86" dur="2000" fill="hold"/>
                                        <p:tgtEl>
                                          <p:spTgt spid="2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000000">
                                      <p:cBhvr>
                                        <p:cTn id="94" dur="2000" fill="hold"/>
                                        <p:tgtEl>
                                          <p:spTgt spid="21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21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03" dur="500" autoRev="1" fill="hold"/>
                                        <p:tgtEl>
                                          <p:spTgt spid="2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4" dur="500" autoRev="1" fill="hold"/>
                                        <p:tgtEl>
                                          <p:spTgt spid="2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5" dur="500" autoRev="1" fill="hold"/>
                                        <p:tgtEl>
                                          <p:spTgt spid="2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0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1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0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0" dur="500" autoRev="1" fill="hold"/>
                                        <p:tgtEl>
                                          <p:spTgt spid="2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1" dur="500" autoRev="1" fill="hold"/>
                                        <p:tgtEl>
                                          <p:spTgt spid="2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2" dur="500" autoRev="1" fill="hold"/>
                                        <p:tgtEl>
                                          <p:spTgt spid="2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7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17" dur="500" autoRev="1" fill="hold"/>
                                        <p:tgtEl>
                                          <p:spTgt spid="21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8" dur="500" autoRev="1" fill="hold"/>
                                        <p:tgtEl>
                                          <p:spTgt spid="2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9" dur="500" autoRev="1" fill="hold"/>
                                        <p:tgtEl>
                                          <p:spTgt spid="2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2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21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24" dur="500" autoRev="1" fill="hold"/>
                                        <p:tgtEl>
                                          <p:spTgt spid="21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5" dur="500" autoRev="1" fill="hold"/>
                                        <p:tgtEl>
                                          <p:spTgt spid="2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6" dur="500" autoRev="1" fill="hold"/>
                                        <p:tgtEl>
                                          <p:spTgt spid="2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3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1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31" dur="500" autoRev="1" fill="hold"/>
                                        <p:tgtEl>
                                          <p:spTgt spid="21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2" dur="500" autoRev="1" fill="hold"/>
                                        <p:tgtEl>
                                          <p:spTgt spid="21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3" dur="500" autoRev="1" fill="hold"/>
                                        <p:tgtEl>
                                          <p:spTgt spid="21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8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1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38" dur="500" autoRev="1" fill="hold"/>
                                        <p:tgtEl>
                                          <p:spTgt spid="21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9" dur="500" autoRev="1" fill="hold"/>
                                        <p:tgtEl>
                                          <p:spTgt spid="21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0" dur="500" autoRev="1" fill="hold"/>
                                        <p:tgtEl>
                                          <p:spTgt spid="21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99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22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45" dur="500" autoRev="1" fill="hold"/>
                                        <p:tgtEl>
                                          <p:spTgt spid="22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6" dur="500" autoRev="1" fill="hold"/>
                                        <p:tgtEl>
                                          <p:spTgt spid="2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7" dur="500" autoRev="1" fill="hold"/>
                                        <p:tgtEl>
                                          <p:spTgt spid="2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0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22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52" dur="500" autoRev="1" fill="hold"/>
                                        <p:tgtEl>
                                          <p:spTgt spid="22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3" dur="500" autoRev="1" fill="hold"/>
                                        <p:tgtEl>
                                          <p:spTgt spid="2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4" dur="500" autoRev="1" fill="hold"/>
                                        <p:tgtEl>
                                          <p:spTgt spid="2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1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22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59" dur="500" autoRev="1" fill="hold"/>
                                        <p:tgtEl>
                                          <p:spTgt spid="2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0" dur="500" autoRev="1" fill="hold"/>
                                        <p:tgtEl>
                                          <p:spTgt spid="2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1" dur="500" autoRev="1" fill="hold"/>
                                        <p:tgtEl>
                                          <p:spTgt spid="2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2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66" dur="500" autoRev="1" fill="hold"/>
                                        <p:tgtEl>
                                          <p:spTgt spid="2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7" dur="500" autoRev="1" fill="hold"/>
                                        <p:tgtEl>
                                          <p:spTgt spid="2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8" dur="500" autoRev="1" fill="hold"/>
                                        <p:tgtEl>
                                          <p:spTgt spid="2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3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22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73" dur="500" autoRev="1" fill="hold"/>
                                        <p:tgtEl>
                                          <p:spTgt spid="22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4" dur="500" autoRev="1" fill="hold"/>
                                        <p:tgtEl>
                                          <p:spTgt spid="2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5" dur="500" autoRev="1" fill="hold"/>
                                        <p:tgtEl>
                                          <p:spTgt spid="2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80" dur="500" autoRev="1" fill="hold"/>
                                        <p:tgtEl>
                                          <p:spTgt spid="22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1" dur="500" autoRev="1" fill="hold"/>
                                        <p:tgtEl>
                                          <p:spTgt spid="22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2" dur="500" autoRev="1" fill="hold"/>
                                        <p:tgtEl>
                                          <p:spTgt spid="22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05"/>
                  </p:tgtEl>
                </p:cond>
              </p:nextCondLst>
            </p:seq>
          </p:childTnLst>
        </p:cTn>
      </p:par>
    </p:tnLst>
    <p:bldLst>
      <p:bldP spid="2132" grpId="0" animBg="1"/>
      <p:bldP spid="2133" grpId="0" animBg="1"/>
      <p:bldP spid="2134" grpId="0" animBg="1"/>
      <p:bldP spid="2135" grpId="0" animBg="1"/>
      <p:bldP spid="2136" grpId="0" animBg="1"/>
      <p:bldP spid="2137" grpId="0" animBg="1"/>
      <p:bldP spid="2138" grpId="0" animBg="1"/>
      <p:bldP spid="2139" grpId="0" animBg="1"/>
      <p:bldP spid="2140" grpId="0" animBg="1"/>
      <p:bldP spid="2141" grpId="0" animBg="1"/>
      <p:bldP spid="2142" grpId="0" animBg="1"/>
      <p:bldP spid="2143" grpId="0" animBg="1"/>
      <p:bldP spid="2192" grpId="0"/>
      <p:bldP spid="2193" grpId="0"/>
      <p:bldP spid="2198" grpId="0"/>
      <p:bldP spid="2199" grpId="0"/>
      <p:bldP spid="2200" grpId="0"/>
      <p:bldP spid="2201" grpId="0"/>
      <p:bldP spid="2202" grpId="0"/>
      <p:bldP spid="2203" grpId="0"/>
      <p:bldP spid="2204" grpId="0"/>
      <p:bldP spid="220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" name="AutoShape 40"/>
          <p:cNvSpPr>
            <a:spLocks noChangeArrowheads="1"/>
          </p:cNvSpPr>
          <p:nvPr/>
        </p:nvSpPr>
        <p:spPr bwMode="auto">
          <a:xfrm>
            <a:off x="827088" y="5516563"/>
            <a:ext cx="5759450" cy="1000125"/>
          </a:xfrm>
          <a:prstGeom prst="wedgeRectCallout">
            <a:avLst>
              <a:gd name="adj1" fmla="val 71171"/>
              <a:gd name="adj2" fmla="val 4710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2000" dirty="0" smtClean="0">
                <a:solidFill>
                  <a:schemeClr val="bg1"/>
                </a:solidFill>
              </a:rPr>
              <a:t>За </a:t>
            </a:r>
            <a:r>
              <a:rPr lang="ru-RU" sz="2000" dirty="0" smtClean="0">
                <a:solidFill>
                  <a:schemeClr val="bg1"/>
                </a:solidFill>
              </a:rPr>
              <a:t>спрос </a:t>
            </a:r>
            <a:r>
              <a:rPr lang="ru-RU" sz="2000" dirty="0" smtClean="0"/>
              <a:t>спрос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000100" y="5643578"/>
            <a:ext cx="43639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457200" y="1000125"/>
            <a:ext cx="5043488" cy="5572125"/>
          </a:xfrm>
        </p:spPr>
        <p:txBody>
          <a:bodyPr/>
          <a:lstStyle/>
          <a:p>
            <a:pPr>
              <a:defRPr/>
            </a:pPr>
            <a:endParaRPr lang="ru-RU" sz="2400" b="1" dirty="0" smtClean="0"/>
          </a:p>
          <a:p>
            <a:pPr>
              <a:buNone/>
              <a:defRPr/>
            </a:pPr>
            <a:r>
              <a:rPr lang="ru-RU" sz="3600" dirty="0" smtClean="0"/>
              <a:t>    За что, по уверению пословицы, денег не </a:t>
            </a:r>
            <a:r>
              <a:rPr lang="ru-RU" sz="3600" dirty="0" smtClean="0"/>
              <a:t>берут?</a:t>
            </a:r>
          </a:p>
          <a:p>
            <a:pPr>
              <a:buFont typeface="Wingdings" pitchFamily="2" charset="2"/>
              <a:buNone/>
              <a:defRPr/>
            </a:pPr>
            <a:endParaRPr lang="ru-RU" sz="2400" b="1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63" y="277813"/>
            <a:ext cx="8186737" cy="5794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Вопрос 1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7172325" y="1600200"/>
            <a:ext cx="1971675" cy="4530725"/>
          </a:xfrm>
        </p:spPr>
        <p:txBody>
          <a:bodyPr/>
          <a:lstStyle/>
          <a:p>
            <a:pPr>
              <a:defRPr/>
            </a:pPr>
            <a:endParaRPr lang="ru-RU" sz="2800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sz="2800" dirty="0" smtClean="0"/>
              <a:t>             </a:t>
            </a:r>
            <a:endParaRPr lang="ru-RU" sz="2800" dirty="0"/>
          </a:p>
        </p:txBody>
      </p:sp>
      <p:grpSp>
        <p:nvGrpSpPr>
          <p:cNvPr id="5" name="Group 105"/>
          <p:cNvGrpSpPr>
            <a:grpSpLocks/>
          </p:cNvGrpSpPr>
          <p:nvPr/>
        </p:nvGrpSpPr>
        <p:grpSpPr bwMode="auto">
          <a:xfrm>
            <a:off x="7669213" y="4652963"/>
            <a:ext cx="215900" cy="844550"/>
            <a:chOff x="1338" y="2160"/>
            <a:chExt cx="125" cy="578"/>
          </a:xfrm>
        </p:grpSpPr>
        <p:sp>
          <p:nvSpPr>
            <p:cNvPr id="4117" name="AutoShape 106" descr="Песок"/>
            <p:cNvSpPr>
              <a:spLocks noChangeAspect="1" noChangeArrowheads="1"/>
            </p:cNvSpPr>
            <p:nvPr/>
          </p:nvSpPr>
          <p:spPr bwMode="auto">
            <a:xfrm>
              <a:off x="1338" y="2205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8" name="AutoShape 107" descr="Песок"/>
            <p:cNvSpPr>
              <a:spLocks noChangeAspect="1" noChangeArrowheads="1"/>
            </p:cNvSpPr>
            <p:nvPr/>
          </p:nvSpPr>
          <p:spPr bwMode="auto">
            <a:xfrm>
              <a:off x="1383" y="2251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9" name="AutoShape 108" descr="Песок"/>
            <p:cNvSpPr>
              <a:spLocks noChangeAspect="1" noChangeArrowheads="1"/>
            </p:cNvSpPr>
            <p:nvPr/>
          </p:nvSpPr>
          <p:spPr bwMode="auto">
            <a:xfrm>
              <a:off x="1338" y="2296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0" name="AutoShape 109" descr="Песок"/>
            <p:cNvSpPr>
              <a:spLocks noChangeAspect="1" noChangeArrowheads="1"/>
            </p:cNvSpPr>
            <p:nvPr/>
          </p:nvSpPr>
          <p:spPr bwMode="auto">
            <a:xfrm>
              <a:off x="1383" y="2341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1" name="AutoShape 110" descr="Песок"/>
            <p:cNvSpPr>
              <a:spLocks noChangeAspect="1" noChangeArrowheads="1"/>
            </p:cNvSpPr>
            <p:nvPr/>
          </p:nvSpPr>
          <p:spPr bwMode="auto">
            <a:xfrm>
              <a:off x="1428" y="2296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2" name="AutoShape 111" descr="Песок"/>
            <p:cNvSpPr>
              <a:spLocks noChangeAspect="1" noChangeArrowheads="1"/>
            </p:cNvSpPr>
            <p:nvPr/>
          </p:nvSpPr>
          <p:spPr bwMode="auto">
            <a:xfrm>
              <a:off x="1428" y="2205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3" name="AutoShape 112" descr="Песок"/>
            <p:cNvSpPr>
              <a:spLocks noChangeAspect="1" noChangeArrowheads="1"/>
            </p:cNvSpPr>
            <p:nvPr/>
          </p:nvSpPr>
          <p:spPr bwMode="auto">
            <a:xfrm>
              <a:off x="1383" y="2160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4" name="AutoShape 113" descr="Песок"/>
            <p:cNvSpPr>
              <a:spLocks noChangeAspect="1" noChangeArrowheads="1"/>
            </p:cNvSpPr>
            <p:nvPr/>
          </p:nvSpPr>
          <p:spPr bwMode="auto">
            <a:xfrm>
              <a:off x="1429" y="2387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5" name="AutoShape 114" descr="Песок"/>
            <p:cNvSpPr>
              <a:spLocks noChangeAspect="1" noChangeArrowheads="1"/>
            </p:cNvSpPr>
            <p:nvPr/>
          </p:nvSpPr>
          <p:spPr bwMode="auto">
            <a:xfrm>
              <a:off x="1338" y="2387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6" name="AutoShape 115" descr="Песок"/>
            <p:cNvSpPr>
              <a:spLocks noChangeAspect="1" noChangeArrowheads="1"/>
            </p:cNvSpPr>
            <p:nvPr/>
          </p:nvSpPr>
          <p:spPr bwMode="auto">
            <a:xfrm>
              <a:off x="1429" y="2432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7" name="AutoShape 116" descr="Песок"/>
            <p:cNvSpPr>
              <a:spLocks noChangeAspect="1" noChangeArrowheads="1"/>
            </p:cNvSpPr>
            <p:nvPr/>
          </p:nvSpPr>
          <p:spPr bwMode="auto">
            <a:xfrm>
              <a:off x="1383" y="2432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8" name="AutoShape 117" descr="Песок"/>
            <p:cNvSpPr>
              <a:spLocks noChangeAspect="1" noChangeArrowheads="1"/>
            </p:cNvSpPr>
            <p:nvPr/>
          </p:nvSpPr>
          <p:spPr bwMode="auto">
            <a:xfrm>
              <a:off x="1338" y="247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29" name="AutoShape 118" descr="Песок"/>
            <p:cNvSpPr>
              <a:spLocks noChangeAspect="1" noChangeArrowheads="1"/>
            </p:cNvSpPr>
            <p:nvPr/>
          </p:nvSpPr>
          <p:spPr bwMode="auto">
            <a:xfrm>
              <a:off x="1429" y="2523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0" name="AutoShape 119" descr="Песок"/>
            <p:cNvSpPr>
              <a:spLocks noChangeAspect="1" noChangeArrowheads="1"/>
            </p:cNvSpPr>
            <p:nvPr/>
          </p:nvSpPr>
          <p:spPr bwMode="auto">
            <a:xfrm>
              <a:off x="1383" y="2523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1" name="AutoShape 120" descr="Песок"/>
            <p:cNvSpPr>
              <a:spLocks noChangeAspect="1" noChangeArrowheads="1"/>
            </p:cNvSpPr>
            <p:nvPr/>
          </p:nvSpPr>
          <p:spPr bwMode="auto">
            <a:xfrm>
              <a:off x="1383" y="256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2" name="AutoShape 121" descr="Песок"/>
            <p:cNvSpPr>
              <a:spLocks noChangeAspect="1" noChangeArrowheads="1"/>
            </p:cNvSpPr>
            <p:nvPr/>
          </p:nvSpPr>
          <p:spPr bwMode="auto">
            <a:xfrm>
              <a:off x="1338" y="256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3" name="AutoShape 122" descr="Песок"/>
            <p:cNvSpPr>
              <a:spLocks noChangeAspect="1" noChangeArrowheads="1"/>
            </p:cNvSpPr>
            <p:nvPr/>
          </p:nvSpPr>
          <p:spPr bwMode="auto">
            <a:xfrm>
              <a:off x="1429" y="261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4" name="AutoShape 123" descr="Песок"/>
            <p:cNvSpPr>
              <a:spLocks noChangeAspect="1" noChangeArrowheads="1"/>
            </p:cNvSpPr>
            <p:nvPr/>
          </p:nvSpPr>
          <p:spPr bwMode="auto">
            <a:xfrm>
              <a:off x="1383" y="2659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AutoShape 124" descr="Песок"/>
            <p:cNvSpPr>
              <a:spLocks noChangeAspect="1" noChangeArrowheads="1"/>
            </p:cNvSpPr>
            <p:nvPr/>
          </p:nvSpPr>
          <p:spPr bwMode="auto">
            <a:xfrm>
              <a:off x="1338" y="261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" name="AutoShape 125" descr="Песок"/>
            <p:cNvSpPr>
              <a:spLocks noChangeAspect="1" noChangeArrowheads="1"/>
            </p:cNvSpPr>
            <p:nvPr/>
          </p:nvSpPr>
          <p:spPr bwMode="auto">
            <a:xfrm>
              <a:off x="1338" y="270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37" name="AutoShape 126" descr="Песок"/>
            <p:cNvSpPr>
              <a:spLocks noChangeAspect="1" noChangeArrowheads="1"/>
            </p:cNvSpPr>
            <p:nvPr/>
          </p:nvSpPr>
          <p:spPr bwMode="auto">
            <a:xfrm>
              <a:off x="1383" y="270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102" name="Group 127"/>
          <p:cNvGrpSpPr>
            <a:grpSpLocks/>
          </p:cNvGrpSpPr>
          <p:nvPr/>
        </p:nvGrpSpPr>
        <p:grpSpPr bwMode="auto">
          <a:xfrm>
            <a:off x="6948488" y="3429000"/>
            <a:ext cx="1727200" cy="2393950"/>
            <a:chOff x="1020" y="1480"/>
            <a:chExt cx="1270" cy="1734"/>
          </a:xfrm>
        </p:grpSpPr>
        <p:grpSp>
          <p:nvGrpSpPr>
            <p:cNvPr id="4110" name="Group 128"/>
            <p:cNvGrpSpPr>
              <a:grpSpLocks/>
            </p:cNvGrpSpPr>
            <p:nvPr/>
          </p:nvGrpSpPr>
          <p:grpSpPr bwMode="auto">
            <a:xfrm>
              <a:off x="1247" y="1570"/>
              <a:ext cx="758" cy="1574"/>
              <a:chOff x="1429" y="1979"/>
              <a:chExt cx="576" cy="1165"/>
            </a:xfrm>
          </p:grpSpPr>
          <p:sp>
            <p:nvSpPr>
              <p:cNvPr id="4115" name="AutoShape 129"/>
              <p:cNvSpPr>
                <a:spLocks noChangeArrowheads="1"/>
              </p:cNvSpPr>
              <p:nvPr/>
            </p:nvSpPr>
            <p:spPr bwMode="auto">
              <a:xfrm>
                <a:off x="1429" y="2568"/>
                <a:ext cx="576" cy="576"/>
              </a:xfrm>
              <a:prstGeom prst="octagon">
                <a:avLst>
                  <a:gd name="adj" fmla="val 35069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16" name="AutoShape 130"/>
              <p:cNvSpPr>
                <a:spLocks noChangeArrowheads="1"/>
              </p:cNvSpPr>
              <p:nvPr/>
            </p:nvSpPr>
            <p:spPr bwMode="auto">
              <a:xfrm>
                <a:off x="1429" y="1979"/>
                <a:ext cx="576" cy="576"/>
              </a:xfrm>
              <a:prstGeom prst="octagon">
                <a:avLst>
                  <a:gd name="adj" fmla="val 35069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111" name="AutoShape 131" descr="Орех"/>
            <p:cNvSpPr>
              <a:spLocks noChangeArrowheads="1"/>
            </p:cNvSpPr>
            <p:nvPr/>
          </p:nvSpPr>
          <p:spPr bwMode="auto">
            <a:xfrm>
              <a:off x="1020" y="1480"/>
              <a:ext cx="1270" cy="192"/>
            </a:xfrm>
            <a:prstGeom prst="flowChartTerminator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2" name="AutoShape 132" descr="Орех"/>
            <p:cNvSpPr>
              <a:spLocks noChangeArrowheads="1"/>
            </p:cNvSpPr>
            <p:nvPr/>
          </p:nvSpPr>
          <p:spPr bwMode="auto">
            <a:xfrm>
              <a:off x="1020" y="3022"/>
              <a:ext cx="1270" cy="192"/>
            </a:xfrm>
            <a:prstGeom prst="flowChartTerminator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13" name="Line 133"/>
            <p:cNvSpPr>
              <a:spLocks noChangeShapeType="1"/>
            </p:cNvSpPr>
            <p:nvPr/>
          </p:nvSpPr>
          <p:spPr bwMode="auto">
            <a:xfrm>
              <a:off x="2154" y="1661"/>
              <a:ext cx="0" cy="1361"/>
            </a:xfrm>
            <a:prstGeom prst="line">
              <a:avLst/>
            </a:prstGeom>
            <a:noFill/>
            <a:ln w="76200">
              <a:pattFill prst="pct70">
                <a:fgClr>
                  <a:srgbClr val="993300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4" name="Line 134"/>
            <p:cNvSpPr>
              <a:spLocks noChangeShapeType="1"/>
            </p:cNvSpPr>
            <p:nvPr/>
          </p:nvSpPr>
          <p:spPr bwMode="auto">
            <a:xfrm>
              <a:off x="1111" y="1661"/>
              <a:ext cx="0" cy="1361"/>
            </a:xfrm>
            <a:prstGeom prst="line">
              <a:avLst/>
            </a:prstGeom>
            <a:noFill/>
            <a:ln w="76200">
              <a:pattFill prst="pct70">
                <a:fgClr>
                  <a:srgbClr val="993300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7" name="Freeform 135" descr="Песок"/>
          <p:cNvSpPr>
            <a:spLocks/>
          </p:cNvSpPr>
          <p:nvPr/>
        </p:nvSpPr>
        <p:spPr bwMode="auto">
          <a:xfrm>
            <a:off x="7269163" y="4043363"/>
            <a:ext cx="1009650" cy="625475"/>
          </a:xfrm>
          <a:custGeom>
            <a:avLst/>
            <a:gdLst>
              <a:gd name="T0" fmla="*/ 2147483647 w 636"/>
              <a:gd name="T1" fmla="*/ 2147483647 h 394"/>
              <a:gd name="T2" fmla="*/ 2147483647 w 636"/>
              <a:gd name="T3" fmla="*/ 2147483647 h 394"/>
              <a:gd name="T4" fmla="*/ 2147483647 w 636"/>
              <a:gd name="T5" fmla="*/ 2147483647 h 394"/>
              <a:gd name="T6" fmla="*/ 2147483647 w 636"/>
              <a:gd name="T7" fmla="*/ 2147483647 h 394"/>
              <a:gd name="T8" fmla="*/ 2147483647 w 636"/>
              <a:gd name="T9" fmla="*/ 2147483647 h 394"/>
              <a:gd name="T10" fmla="*/ 2147483647 w 636"/>
              <a:gd name="T11" fmla="*/ 2147483647 h 394"/>
              <a:gd name="T12" fmla="*/ 2147483647 w 636"/>
              <a:gd name="T13" fmla="*/ 2147483647 h 394"/>
              <a:gd name="T14" fmla="*/ 2147483647 w 636"/>
              <a:gd name="T15" fmla="*/ 2147483647 h 394"/>
              <a:gd name="T16" fmla="*/ 2147483647 w 636"/>
              <a:gd name="T17" fmla="*/ 0 h 394"/>
              <a:gd name="T18" fmla="*/ 2147483647 w 636"/>
              <a:gd name="T19" fmla="*/ 2147483647 h 394"/>
              <a:gd name="T20" fmla="*/ 0 w 636"/>
              <a:gd name="T21" fmla="*/ 2147483647 h 394"/>
              <a:gd name="T22" fmla="*/ 2147483647 w 636"/>
              <a:gd name="T23" fmla="*/ 2147483647 h 39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36"/>
              <a:gd name="T37" fmla="*/ 0 h 394"/>
              <a:gd name="T38" fmla="*/ 636 w 636"/>
              <a:gd name="T39" fmla="*/ 394 h 39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36" h="394">
                <a:moveTo>
                  <a:pt x="224" y="358"/>
                </a:moveTo>
                <a:cubicBezTo>
                  <a:pt x="264" y="361"/>
                  <a:pt x="304" y="355"/>
                  <a:pt x="340" y="361"/>
                </a:cubicBezTo>
                <a:cubicBezTo>
                  <a:pt x="366" y="362"/>
                  <a:pt x="407" y="357"/>
                  <a:pt x="416" y="355"/>
                </a:cubicBezTo>
                <a:cubicBezTo>
                  <a:pt x="425" y="353"/>
                  <a:pt x="399" y="351"/>
                  <a:pt x="394" y="351"/>
                </a:cubicBezTo>
                <a:cubicBezTo>
                  <a:pt x="389" y="351"/>
                  <a:pt x="380" y="354"/>
                  <a:pt x="383" y="355"/>
                </a:cubicBezTo>
                <a:cubicBezTo>
                  <a:pt x="387" y="356"/>
                  <a:pt x="410" y="358"/>
                  <a:pt x="414" y="358"/>
                </a:cubicBezTo>
                <a:cubicBezTo>
                  <a:pt x="419" y="358"/>
                  <a:pt x="374" y="394"/>
                  <a:pt x="411" y="357"/>
                </a:cubicBezTo>
                <a:lnTo>
                  <a:pt x="633" y="133"/>
                </a:lnTo>
                <a:lnTo>
                  <a:pt x="636" y="0"/>
                </a:lnTo>
                <a:lnTo>
                  <a:pt x="4" y="11"/>
                </a:lnTo>
                <a:lnTo>
                  <a:pt x="0" y="133"/>
                </a:lnTo>
                <a:lnTo>
                  <a:pt x="224" y="358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317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" name="Freeform 136" descr="Песок"/>
          <p:cNvSpPr>
            <a:spLocks/>
          </p:cNvSpPr>
          <p:nvPr/>
        </p:nvSpPr>
        <p:spPr bwMode="auto">
          <a:xfrm>
            <a:off x="7278688" y="5086350"/>
            <a:ext cx="993775" cy="471488"/>
          </a:xfrm>
          <a:custGeom>
            <a:avLst/>
            <a:gdLst>
              <a:gd name="T0" fmla="*/ 2147483647 w 626"/>
              <a:gd name="T1" fmla="*/ 2147483647 h 297"/>
              <a:gd name="T2" fmla="*/ 2147483647 w 626"/>
              <a:gd name="T3" fmla="*/ 2147483647 h 297"/>
              <a:gd name="T4" fmla="*/ 2147483647 w 626"/>
              <a:gd name="T5" fmla="*/ 2147483647 h 297"/>
              <a:gd name="T6" fmla="*/ 2147483647 w 626"/>
              <a:gd name="T7" fmla="*/ 2147483647 h 297"/>
              <a:gd name="T8" fmla="*/ 2147483647 w 626"/>
              <a:gd name="T9" fmla="*/ 2147483647 h 297"/>
              <a:gd name="T10" fmla="*/ 2147483647 w 626"/>
              <a:gd name="T11" fmla="*/ 2147483647 h 297"/>
              <a:gd name="T12" fmla="*/ 2147483647 w 626"/>
              <a:gd name="T13" fmla="*/ 2147483647 h 297"/>
              <a:gd name="T14" fmla="*/ 2147483647 w 626"/>
              <a:gd name="T15" fmla="*/ 2147483647 h 297"/>
              <a:gd name="T16" fmla="*/ 2147483647 w 626"/>
              <a:gd name="T17" fmla="*/ 2147483647 h 297"/>
              <a:gd name="T18" fmla="*/ 2147483647 w 626"/>
              <a:gd name="T19" fmla="*/ 0 h 297"/>
              <a:gd name="T20" fmla="*/ 0 w 626"/>
              <a:gd name="T21" fmla="*/ 2147483647 h 297"/>
              <a:gd name="T22" fmla="*/ 2147483647 w 626"/>
              <a:gd name="T23" fmla="*/ 2147483647 h 297"/>
              <a:gd name="T24" fmla="*/ 2147483647 w 626"/>
              <a:gd name="T25" fmla="*/ 2147483647 h 29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26"/>
              <a:gd name="T40" fmla="*/ 0 h 297"/>
              <a:gd name="T41" fmla="*/ 626 w 626"/>
              <a:gd name="T42" fmla="*/ 297 h 29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26" h="297">
                <a:moveTo>
                  <a:pt x="120" y="292"/>
                </a:moveTo>
                <a:cubicBezTo>
                  <a:pt x="161" y="294"/>
                  <a:pt x="305" y="291"/>
                  <a:pt x="342" y="296"/>
                </a:cubicBezTo>
                <a:cubicBezTo>
                  <a:pt x="367" y="297"/>
                  <a:pt x="468" y="297"/>
                  <a:pt x="494" y="296"/>
                </a:cubicBezTo>
                <a:cubicBezTo>
                  <a:pt x="520" y="295"/>
                  <a:pt x="492" y="294"/>
                  <a:pt x="496" y="292"/>
                </a:cubicBezTo>
                <a:cubicBezTo>
                  <a:pt x="500" y="290"/>
                  <a:pt x="519" y="283"/>
                  <a:pt x="520" y="282"/>
                </a:cubicBezTo>
                <a:cubicBezTo>
                  <a:pt x="521" y="281"/>
                  <a:pt x="503" y="286"/>
                  <a:pt x="504" y="284"/>
                </a:cubicBezTo>
                <a:cubicBezTo>
                  <a:pt x="505" y="282"/>
                  <a:pt x="507" y="290"/>
                  <a:pt x="526" y="272"/>
                </a:cubicBezTo>
                <a:lnTo>
                  <a:pt x="622" y="172"/>
                </a:lnTo>
                <a:lnTo>
                  <a:pt x="622" y="164"/>
                </a:lnTo>
                <a:lnTo>
                  <a:pt x="626" y="0"/>
                </a:lnTo>
                <a:lnTo>
                  <a:pt x="0" y="4"/>
                </a:lnTo>
                <a:lnTo>
                  <a:pt x="1" y="169"/>
                </a:lnTo>
                <a:lnTo>
                  <a:pt x="120" y="292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317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35" name="AutoShape 39"/>
          <p:cNvSpPr>
            <a:spLocks noChangeArrowheads="1"/>
          </p:cNvSpPr>
          <p:nvPr/>
        </p:nvSpPr>
        <p:spPr bwMode="auto">
          <a:xfrm>
            <a:off x="6786563" y="1773238"/>
            <a:ext cx="2106612" cy="935037"/>
          </a:xfrm>
          <a:prstGeom prst="ribbon">
            <a:avLst>
              <a:gd name="adj1" fmla="val 12500"/>
              <a:gd name="adj2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>
                <a:solidFill>
                  <a:srgbClr val="FF3300"/>
                </a:solidFill>
              </a:rPr>
              <a:t>ОТВЕТ</a:t>
            </a:r>
          </a:p>
        </p:txBody>
      </p:sp>
      <p:sp>
        <p:nvSpPr>
          <p:cNvPr id="40" name="AutoShape 4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90691" y="5822950"/>
            <a:ext cx="755650" cy="8366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60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2" presetClass="emph" presetSubtype="0" repeatCount="3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22" presetClass="entr" presetSubtype="4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6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0"/>
                            </p:stCondLst>
                            <p:childTnLst>
                              <p:par>
                                <p:cTn id="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35"/>
                  </p:tgtEl>
                </p:cond>
              </p:nextCondLst>
            </p:seq>
          </p:childTnLst>
        </p:cTn>
      </p:par>
    </p:tnLst>
    <p:bldLst>
      <p:bldP spid="4136" grpId="0" animBg="1"/>
      <p:bldP spid="67" grpId="0" animBg="1"/>
      <p:bldP spid="6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57263" y="277813"/>
            <a:ext cx="8186737" cy="5794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Вопрос 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0" y="1000125"/>
            <a:ext cx="6257925" cy="5572125"/>
          </a:xfrm>
        </p:spPr>
        <p:txBody>
          <a:bodyPr/>
          <a:lstStyle/>
          <a:p>
            <a:pPr>
              <a:buNone/>
              <a:defRPr/>
            </a:pPr>
            <a:r>
              <a:rPr lang="ru-RU" sz="2400" dirty="0" smtClean="0"/>
              <a:t>     </a:t>
            </a:r>
            <a:r>
              <a:rPr lang="ru-RU" dirty="0" smtClean="0"/>
              <a:t>Какие знаки надеется увидеть на денежных банкнотах каждый кассир?</a:t>
            </a:r>
            <a:endParaRPr lang="ru-RU" b="1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7172325" y="1600200"/>
            <a:ext cx="1971675" cy="4530725"/>
          </a:xfrm>
        </p:spPr>
        <p:txBody>
          <a:bodyPr/>
          <a:lstStyle/>
          <a:p>
            <a:pPr>
              <a:defRPr/>
            </a:pPr>
            <a:endParaRPr lang="ru-RU" sz="2800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sz="2800" dirty="0" smtClean="0"/>
              <a:t>             </a:t>
            </a:r>
            <a:endParaRPr lang="ru-RU" sz="2800" dirty="0"/>
          </a:p>
        </p:txBody>
      </p:sp>
      <p:grpSp>
        <p:nvGrpSpPr>
          <p:cNvPr id="5" name="Group 105"/>
          <p:cNvGrpSpPr>
            <a:grpSpLocks/>
          </p:cNvGrpSpPr>
          <p:nvPr/>
        </p:nvGrpSpPr>
        <p:grpSpPr bwMode="auto">
          <a:xfrm>
            <a:off x="7669213" y="4652963"/>
            <a:ext cx="215900" cy="844550"/>
            <a:chOff x="1338" y="2160"/>
            <a:chExt cx="125" cy="578"/>
          </a:xfrm>
        </p:grpSpPr>
        <p:sp>
          <p:nvSpPr>
            <p:cNvPr id="5141" name="AutoShape 106" descr="Песок"/>
            <p:cNvSpPr>
              <a:spLocks noChangeAspect="1" noChangeArrowheads="1"/>
            </p:cNvSpPr>
            <p:nvPr/>
          </p:nvSpPr>
          <p:spPr bwMode="auto">
            <a:xfrm>
              <a:off x="1338" y="2205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2" name="AutoShape 107" descr="Песок"/>
            <p:cNvSpPr>
              <a:spLocks noChangeAspect="1" noChangeArrowheads="1"/>
            </p:cNvSpPr>
            <p:nvPr/>
          </p:nvSpPr>
          <p:spPr bwMode="auto">
            <a:xfrm>
              <a:off x="1383" y="2251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3" name="AutoShape 108" descr="Песок"/>
            <p:cNvSpPr>
              <a:spLocks noChangeAspect="1" noChangeArrowheads="1"/>
            </p:cNvSpPr>
            <p:nvPr/>
          </p:nvSpPr>
          <p:spPr bwMode="auto">
            <a:xfrm>
              <a:off x="1338" y="2296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4" name="AutoShape 109" descr="Песок"/>
            <p:cNvSpPr>
              <a:spLocks noChangeAspect="1" noChangeArrowheads="1"/>
            </p:cNvSpPr>
            <p:nvPr/>
          </p:nvSpPr>
          <p:spPr bwMode="auto">
            <a:xfrm>
              <a:off x="1383" y="2341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5" name="AutoShape 110" descr="Песок"/>
            <p:cNvSpPr>
              <a:spLocks noChangeAspect="1" noChangeArrowheads="1"/>
            </p:cNvSpPr>
            <p:nvPr/>
          </p:nvSpPr>
          <p:spPr bwMode="auto">
            <a:xfrm>
              <a:off x="1428" y="2296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6" name="AutoShape 111" descr="Песок"/>
            <p:cNvSpPr>
              <a:spLocks noChangeAspect="1" noChangeArrowheads="1"/>
            </p:cNvSpPr>
            <p:nvPr/>
          </p:nvSpPr>
          <p:spPr bwMode="auto">
            <a:xfrm>
              <a:off x="1428" y="2205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7" name="AutoShape 112" descr="Песок"/>
            <p:cNvSpPr>
              <a:spLocks noChangeAspect="1" noChangeArrowheads="1"/>
            </p:cNvSpPr>
            <p:nvPr/>
          </p:nvSpPr>
          <p:spPr bwMode="auto">
            <a:xfrm>
              <a:off x="1383" y="2160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8" name="AutoShape 113" descr="Песок"/>
            <p:cNvSpPr>
              <a:spLocks noChangeAspect="1" noChangeArrowheads="1"/>
            </p:cNvSpPr>
            <p:nvPr/>
          </p:nvSpPr>
          <p:spPr bwMode="auto">
            <a:xfrm>
              <a:off x="1429" y="2387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9" name="AutoShape 114" descr="Песок"/>
            <p:cNvSpPr>
              <a:spLocks noChangeAspect="1" noChangeArrowheads="1"/>
            </p:cNvSpPr>
            <p:nvPr/>
          </p:nvSpPr>
          <p:spPr bwMode="auto">
            <a:xfrm>
              <a:off x="1338" y="2387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0" name="AutoShape 115" descr="Песок"/>
            <p:cNvSpPr>
              <a:spLocks noChangeAspect="1" noChangeArrowheads="1"/>
            </p:cNvSpPr>
            <p:nvPr/>
          </p:nvSpPr>
          <p:spPr bwMode="auto">
            <a:xfrm>
              <a:off x="1429" y="2432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1" name="AutoShape 116" descr="Песок"/>
            <p:cNvSpPr>
              <a:spLocks noChangeAspect="1" noChangeArrowheads="1"/>
            </p:cNvSpPr>
            <p:nvPr/>
          </p:nvSpPr>
          <p:spPr bwMode="auto">
            <a:xfrm>
              <a:off x="1383" y="2432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2" name="AutoShape 117" descr="Песок"/>
            <p:cNvSpPr>
              <a:spLocks noChangeAspect="1" noChangeArrowheads="1"/>
            </p:cNvSpPr>
            <p:nvPr/>
          </p:nvSpPr>
          <p:spPr bwMode="auto">
            <a:xfrm>
              <a:off x="1338" y="247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3" name="AutoShape 118" descr="Песок"/>
            <p:cNvSpPr>
              <a:spLocks noChangeAspect="1" noChangeArrowheads="1"/>
            </p:cNvSpPr>
            <p:nvPr/>
          </p:nvSpPr>
          <p:spPr bwMode="auto">
            <a:xfrm>
              <a:off x="1429" y="2523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4" name="AutoShape 119" descr="Песок"/>
            <p:cNvSpPr>
              <a:spLocks noChangeAspect="1" noChangeArrowheads="1"/>
            </p:cNvSpPr>
            <p:nvPr/>
          </p:nvSpPr>
          <p:spPr bwMode="auto">
            <a:xfrm>
              <a:off x="1383" y="2523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5" name="AutoShape 120" descr="Песок"/>
            <p:cNvSpPr>
              <a:spLocks noChangeAspect="1" noChangeArrowheads="1"/>
            </p:cNvSpPr>
            <p:nvPr/>
          </p:nvSpPr>
          <p:spPr bwMode="auto">
            <a:xfrm>
              <a:off x="1383" y="256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6" name="AutoShape 121" descr="Песок"/>
            <p:cNvSpPr>
              <a:spLocks noChangeAspect="1" noChangeArrowheads="1"/>
            </p:cNvSpPr>
            <p:nvPr/>
          </p:nvSpPr>
          <p:spPr bwMode="auto">
            <a:xfrm>
              <a:off x="1338" y="256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7" name="AutoShape 122" descr="Песок"/>
            <p:cNvSpPr>
              <a:spLocks noChangeAspect="1" noChangeArrowheads="1"/>
            </p:cNvSpPr>
            <p:nvPr/>
          </p:nvSpPr>
          <p:spPr bwMode="auto">
            <a:xfrm>
              <a:off x="1429" y="261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8" name="AutoShape 123" descr="Песок"/>
            <p:cNvSpPr>
              <a:spLocks noChangeAspect="1" noChangeArrowheads="1"/>
            </p:cNvSpPr>
            <p:nvPr/>
          </p:nvSpPr>
          <p:spPr bwMode="auto">
            <a:xfrm>
              <a:off x="1383" y="2659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59" name="AutoShape 124" descr="Песок"/>
            <p:cNvSpPr>
              <a:spLocks noChangeAspect="1" noChangeArrowheads="1"/>
            </p:cNvSpPr>
            <p:nvPr/>
          </p:nvSpPr>
          <p:spPr bwMode="auto">
            <a:xfrm>
              <a:off x="1338" y="261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60" name="AutoShape 125" descr="Песок"/>
            <p:cNvSpPr>
              <a:spLocks noChangeAspect="1" noChangeArrowheads="1"/>
            </p:cNvSpPr>
            <p:nvPr/>
          </p:nvSpPr>
          <p:spPr bwMode="auto">
            <a:xfrm>
              <a:off x="1338" y="270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61" name="AutoShape 126" descr="Песок"/>
            <p:cNvSpPr>
              <a:spLocks noChangeAspect="1" noChangeArrowheads="1"/>
            </p:cNvSpPr>
            <p:nvPr/>
          </p:nvSpPr>
          <p:spPr bwMode="auto">
            <a:xfrm>
              <a:off x="1383" y="270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126" name="Group 127"/>
          <p:cNvGrpSpPr>
            <a:grpSpLocks/>
          </p:cNvGrpSpPr>
          <p:nvPr/>
        </p:nvGrpSpPr>
        <p:grpSpPr bwMode="auto">
          <a:xfrm>
            <a:off x="6948488" y="3429000"/>
            <a:ext cx="1727200" cy="2393950"/>
            <a:chOff x="1020" y="1480"/>
            <a:chExt cx="1270" cy="1734"/>
          </a:xfrm>
        </p:grpSpPr>
        <p:grpSp>
          <p:nvGrpSpPr>
            <p:cNvPr id="5134" name="Group 128"/>
            <p:cNvGrpSpPr>
              <a:grpSpLocks/>
            </p:cNvGrpSpPr>
            <p:nvPr/>
          </p:nvGrpSpPr>
          <p:grpSpPr bwMode="auto">
            <a:xfrm>
              <a:off x="1247" y="1570"/>
              <a:ext cx="758" cy="1574"/>
              <a:chOff x="1429" y="1979"/>
              <a:chExt cx="576" cy="1165"/>
            </a:xfrm>
          </p:grpSpPr>
          <p:sp>
            <p:nvSpPr>
              <p:cNvPr id="5139" name="AutoShape 129"/>
              <p:cNvSpPr>
                <a:spLocks noChangeArrowheads="1"/>
              </p:cNvSpPr>
              <p:nvPr/>
            </p:nvSpPr>
            <p:spPr bwMode="auto">
              <a:xfrm>
                <a:off x="1429" y="2568"/>
                <a:ext cx="576" cy="576"/>
              </a:xfrm>
              <a:prstGeom prst="octagon">
                <a:avLst>
                  <a:gd name="adj" fmla="val 35069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40" name="AutoShape 130"/>
              <p:cNvSpPr>
                <a:spLocks noChangeArrowheads="1"/>
              </p:cNvSpPr>
              <p:nvPr/>
            </p:nvSpPr>
            <p:spPr bwMode="auto">
              <a:xfrm>
                <a:off x="1429" y="1979"/>
                <a:ext cx="576" cy="576"/>
              </a:xfrm>
              <a:prstGeom prst="octagon">
                <a:avLst>
                  <a:gd name="adj" fmla="val 35069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5135" name="AutoShape 131" descr="Орех"/>
            <p:cNvSpPr>
              <a:spLocks noChangeArrowheads="1"/>
            </p:cNvSpPr>
            <p:nvPr/>
          </p:nvSpPr>
          <p:spPr bwMode="auto">
            <a:xfrm>
              <a:off x="1020" y="1480"/>
              <a:ext cx="1270" cy="192"/>
            </a:xfrm>
            <a:prstGeom prst="flowChartTerminator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6" name="AutoShape 132" descr="Орех"/>
            <p:cNvSpPr>
              <a:spLocks noChangeArrowheads="1"/>
            </p:cNvSpPr>
            <p:nvPr/>
          </p:nvSpPr>
          <p:spPr bwMode="auto">
            <a:xfrm>
              <a:off x="1020" y="3022"/>
              <a:ext cx="1270" cy="192"/>
            </a:xfrm>
            <a:prstGeom prst="flowChartTerminator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7" name="Line 133"/>
            <p:cNvSpPr>
              <a:spLocks noChangeShapeType="1"/>
            </p:cNvSpPr>
            <p:nvPr/>
          </p:nvSpPr>
          <p:spPr bwMode="auto">
            <a:xfrm>
              <a:off x="2154" y="1661"/>
              <a:ext cx="0" cy="1361"/>
            </a:xfrm>
            <a:prstGeom prst="line">
              <a:avLst/>
            </a:prstGeom>
            <a:noFill/>
            <a:ln w="76200">
              <a:pattFill prst="pct70">
                <a:fgClr>
                  <a:srgbClr val="993300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8" name="Line 134"/>
            <p:cNvSpPr>
              <a:spLocks noChangeShapeType="1"/>
            </p:cNvSpPr>
            <p:nvPr/>
          </p:nvSpPr>
          <p:spPr bwMode="auto">
            <a:xfrm>
              <a:off x="1111" y="1661"/>
              <a:ext cx="0" cy="1361"/>
            </a:xfrm>
            <a:prstGeom prst="line">
              <a:avLst/>
            </a:prstGeom>
            <a:noFill/>
            <a:ln w="76200">
              <a:pattFill prst="pct70">
                <a:fgClr>
                  <a:srgbClr val="993300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7" name="Freeform 135" descr="Песок"/>
          <p:cNvSpPr>
            <a:spLocks/>
          </p:cNvSpPr>
          <p:nvPr/>
        </p:nvSpPr>
        <p:spPr bwMode="auto">
          <a:xfrm>
            <a:off x="7269163" y="4043363"/>
            <a:ext cx="1009650" cy="625475"/>
          </a:xfrm>
          <a:custGeom>
            <a:avLst/>
            <a:gdLst>
              <a:gd name="T0" fmla="*/ 2147483647 w 636"/>
              <a:gd name="T1" fmla="*/ 2147483647 h 394"/>
              <a:gd name="T2" fmla="*/ 2147483647 w 636"/>
              <a:gd name="T3" fmla="*/ 2147483647 h 394"/>
              <a:gd name="T4" fmla="*/ 2147483647 w 636"/>
              <a:gd name="T5" fmla="*/ 2147483647 h 394"/>
              <a:gd name="T6" fmla="*/ 2147483647 w 636"/>
              <a:gd name="T7" fmla="*/ 2147483647 h 394"/>
              <a:gd name="T8" fmla="*/ 2147483647 w 636"/>
              <a:gd name="T9" fmla="*/ 2147483647 h 394"/>
              <a:gd name="T10" fmla="*/ 2147483647 w 636"/>
              <a:gd name="T11" fmla="*/ 2147483647 h 394"/>
              <a:gd name="T12" fmla="*/ 2147483647 w 636"/>
              <a:gd name="T13" fmla="*/ 2147483647 h 394"/>
              <a:gd name="T14" fmla="*/ 2147483647 w 636"/>
              <a:gd name="T15" fmla="*/ 2147483647 h 394"/>
              <a:gd name="T16" fmla="*/ 2147483647 w 636"/>
              <a:gd name="T17" fmla="*/ 0 h 394"/>
              <a:gd name="T18" fmla="*/ 2147483647 w 636"/>
              <a:gd name="T19" fmla="*/ 2147483647 h 394"/>
              <a:gd name="T20" fmla="*/ 0 w 636"/>
              <a:gd name="T21" fmla="*/ 2147483647 h 394"/>
              <a:gd name="T22" fmla="*/ 2147483647 w 636"/>
              <a:gd name="T23" fmla="*/ 2147483647 h 39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36"/>
              <a:gd name="T37" fmla="*/ 0 h 394"/>
              <a:gd name="T38" fmla="*/ 636 w 636"/>
              <a:gd name="T39" fmla="*/ 394 h 39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36" h="394">
                <a:moveTo>
                  <a:pt x="224" y="358"/>
                </a:moveTo>
                <a:cubicBezTo>
                  <a:pt x="264" y="361"/>
                  <a:pt x="304" y="355"/>
                  <a:pt x="340" y="361"/>
                </a:cubicBezTo>
                <a:cubicBezTo>
                  <a:pt x="366" y="362"/>
                  <a:pt x="407" y="357"/>
                  <a:pt x="416" y="355"/>
                </a:cubicBezTo>
                <a:cubicBezTo>
                  <a:pt x="425" y="353"/>
                  <a:pt x="399" y="351"/>
                  <a:pt x="394" y="351"/>
                </a:cubicBezTo>
                <a:cubicBezTo>
                  <a:pt x="389" y="351"/>
                  <a:pt x="380" y="354"/>
                  <a:pt x="383" y="355"/>
                </a:cubicBezTo>
                <a:cubicBezTo>
                  <a:pt x="387" y="356"/>
                  <a:pt x="410" y="358"/>
                  <a:pt x="414" y="358"/>
                </a:cubicBezTo>
                <a:cubicBezTo>
                  <a:pt x="419" y="358"/>
                  <a:pt x="374" y="394"/>
                  <a:pt x="411" y="357"/>
                </a:cubicBezTo>
                <a:lnTo>
                  <a:pt x="633" y="133"/>
                </a:lnTo>
                <a:lnTo>
                  <a:pt x="636" y="0"/>
                </a:lnTo>
                <a:lnTo>
                  <a:pt x="4" y="11"/>
                </a:lnTo>
                <a:lnTo>
                  <a:pt x="0" y="133"/>
                </a:lnTo>
                <a:lnTo>
                  <a:pt x="224" y="358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317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" name="Freeform 136" descr="Песок"/>
          <p:cNvSpPr>
            <a:spLocks/>
          </p:cNvSpPr>
          <p:nvPr/>
        </p:nvSpPr>
        <p:spPr bwMode="auto">
          <a:xfrm>
            <a:off x="7278688" y="5086350"/>
            <a:ext cx="993775" cy="471488"/>
          </a:xfrm>
          <a:custGeom>
            <a:avLst/>
            <a:gdLst>
              <a:gd name="T0" fmla="*/ 2147483647 w 626"/>
              <a:gd name="T1" fmla="*/ 2147483647 h 297"/>
              <a:gd name="T2" fmla="*/ 2147483647 w 626"/>
              <a:gd name="T3" fmla="*/ 2147483647 h 297"/>
              <a:gd name="T4" fmla="*/ 2147483647 w 626"/>
              <a:gd name="T5" fmla="*/ 2147483647 h 297"/>
              <a:gd name="T6" fmla="*/ 2147483647 w 626"/>
              <a:gd name="T7" fmla="*/ 2147483647 h 297"/>
              <a:gd name="T8" fmla="*/ 2147483647 w 626"/>
              <a:gd name="T9" fmla="*/ 2147483647 h 297"/>
              <a:gd name="T10" fmla="*/ 2147483647 w 626"/>
              <a:gd name="T11" fmla="*/ 2147483647 h 297"/>
              <a:gd name="T12" fmla="*/ 2147483647 w 626"/>
              <a:gd name="T13" fmla="*/ 2147483647 h 297"/>
              <a:gd name="T14" fmla="*/ 2147483647 w 626"/>
              <a:gd name="T15" fmla="*/ 2147483647 h 297"/>
              <a:gd name="T16" fmla="*/ 2147483647 w 626"/>
              <a:gd name="T17" fmla="*/ 2147483647 h 297"/>
              <a:gd name="T18" fmla="*/ 2147483647 w 626"/>
              <a:gd name="T19" fmla="*/ 0 h 297"/>
              <a:gd name="T20" fmla="*/ 0 w 626"/>
              <a:gd name="T21" fmla="*/ 2147483647 h 297"/>
              <a:gd name="T22" fmla="*/ 2147483647 w 626"/>
              <a:gd name="T23" fmla="*/ 2147483647 h 297"/>
              <a:gd name="T24" fmla="*/ 2147483647 w 626"/>
              <a:gd name="T25" fmla="*/ 2147483647 h 29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26"/>
              <a:gd name="T40" fmla="*/ 0 h 297"/>
              <a:gd name="T41" fmla="*/ 626 w 626"/>
              <a:gd name="T42" fmla="*/ 297 h 29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26" h="297">
                <a:moveTo>
                  <a:pt x="120" y="292"/>
                </a:moveTo>
                <a:cubicBezTo>
                  <a:pt x="161" y="294"/>
                  <a:pt x="305" y="291"/>
                  <a:pt x="342" y="296"/>
                </a:cubicBezTo>
                <a:cubicBezTo>
                  <a:pt x="367" y="297"/>
                  <a:pt x="468" y="297"/>
                  <a:pt x="494" y="296"/>
                </a:cubicBezTo>
                <a:cubicBezTo>
                  <a:pt x="520" y="295"/>
                  <a:pt x="492" y="294"/>
                  <a:pt x="496" y="292"/>
                </a:cubicBezTo>
                <a:cubicBezTo>
                  <a:pt x="500" y="290"/>
                  <a:pt x="519" y="283"/>
                  <a:pt x="520" y="282"/>
                </a:cubicBezTo>
                <a:cubicBezTo>
                  <a:pt x="521" y="281"/>
                  <a:pt x="503" y="286"/>
                  <a:pt x="504" y="284"/>
                </a:cubicBezTo>
                <a:cubicBezTo>
                  <a:pt x="505" y="282"/>
                  <a:pt x="507" y="290"/>
                  <a:pt x="526" y="272"/>
                </a:cubicBezTo>
                <a:lnTo>
                  <a:pt x="622" y="172"/>
                </a:lnTo>
                <a:lnTo>
                  <a:pt x="622" y="164"/>
                </a:lnTo>
                <a:lnTo>
                  <a:pt x="626" y="0"/>
                </a:lnTo>
                <a:lnTo>
                  <a:pt x="0" y="4"/>
                </a:lnTo>
                <a:lnTo>
                  <a:pt x="1" y="169"/>
                </a:lnTo>
                <a:lnTo>
                  <a:pt x="120" y="292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317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35" name="AutoShape 39"/>
          <p:cNvSpPr>
            <a:spLocks noChangeArrowheads="1"/>
          </p:cNvSpPr>
          <p:nvPr/>
        </p:nvSpPr>
        <p:spPr bwMode="auto">
          <a:xfrm>
            <a:off x="6786563" y="1773238"/>
            <a:ext cx="2106612" cy="935037"/>
          </a:xfrm>
          <a:prstGeom prst="ribbon">
            <a:avLst>
              <a:gd name="adj1" fmla="val 12500"/>
              <a:gd name="adj2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FF3300"/>
                </a:solidFill>
              </a:rPr>
              <a:t>ОТВЕТ</a:t>
            </a:r>
          </a:p>
        </p:txBody>
      </p:sp>
      <p:sp>
        <p:nvSpPr>
          <p:cNvPr id="4136" name="AutoShape 40"/>
          <p:cNvSpPr>
            <a:spLocks noChangeArrowheads="1"/>
          </p:cNvSpPr>
          <p:nvPr/>
        </p:nvSpPr>
        <p:spPr bwMode="auto">
          <a:xfrm>
            <a:off x="214313" y="4929188"/>
            <a:ext cx="6572250" cy="1643062"/>
          </a:xfrm>
          <a:prstGeom prst="wedgeRectCallout">
            <a:avLst>
              <a:gd name="adj1" fmla="val -52046"/>
              <a:gd name="adj2" fmla="val 6635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Водяные знаки</a:t>
            </a:r>
            <a:endParaRPr lang="ru-RU" sz="3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" name="AutoShape 4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37525" y="5822950"/>
            <a:ext cx="755650" cy="8366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33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CC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1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" dur="60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2" presetClass="emph" presetSubtype="0" repeatCount="3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22" presetClass="entr" presetSubtype="4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6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0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35"/>
                  </p:tgtEl>
                </p:cond>
              </p:nextCondLst>
            </p:seq>
          </p:childTnLst>
        </p:cTn>
      </p:par>
    </p:tnLst>
    <p:bldLst>
      <p:bldP spid="3" grpId="0" build="p"/>
      <p:bldP spid="67" grpId="0" animBg="1"/>
      <p:bldP spid="68" grpId="0" animBg="1"/>
      <p:bldP spid="41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57263" y="277813"/>
            <a:ext cx="8186737" cy="5794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mtClean="0"/>
              <a:t>Вопрос 3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357158" y="1000108"/>
            <a:ext cx="6257925" cy="5572125"/>
          </a:xfrm>
        </p:spPr>
        <p:txBody>
          <a:bodyPr/>
          <a:lstStyle/>
          <a:p>
            <a:pPr>
              <a:buNone/>
              <a:defRPr/>
            </a:pPr>
            <a:r>
              <a:rPr lang="ru-RU" dirty="0" smtClean="0"/>
              <a:t>   В каком качестве потребитель использует деньги при посещении магазинов? </a:t>
            </a:r>
            <a:endParaRPr lang="ru-RU" b="1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7172325" y="1600200"/>
            <a:ext cx="1971675" cy="4530725"/>
          </a:xfrm>
        </p:spPr>
        <p:txBody>
          <a:bodyPr/>
          <a:lstStyle/>
          <a:p>
            <a:pPr>
              <a:defRPr/>
            </a:pPr>
            <a:endParaRPr lang="ru-RU" sz="2800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sz="2800" dirty="0" smtClean="0"/>
              <a:t>             </a:t>
            </a:r>
            <a:endParaRPr lang="ru-RU" sz="2800" dirty="0"/>
          </a:p>
        </p:txBody>
      </p:sp>
      <p:grpSp>
        <p:nvGrpSpPr>
          <p:cNvPr id="5" name="Group 105"/>
          <p:cNvGrpSpPr>
            <a:grpSpLocks/>
          </p:cNvGrpSpPr>
          <p:nvPr/>
        </p:nvGrpSpPr>
        <p:grpSpPr bwMode="auto">
          <a:xfrm>
            <a:off x="7669213" y="4652963"/>
            <a:ext cx="215900" cy="844550"/>
            <a:chOff x="1338" y="2160"/>
            <a:chExt cx="125" cy="578"/>
          </a:xfrm>
        </p:grpSpPr>
        <p:sp>
          <p:nvSpPr>
            <p:cNvPr id="6164" name="AutoShape 106" descr="Песок"/>
            <p:cNvSpPr>
              <a:spLocks noChangeAspect="1" noChangeArrowheads="1"/>
            </p:cNvSpPr>
            <p:nvPr/>
          </p:nvSpPr>
          <p:spPr bwMode="auto">
            <a:xfrm>
              <a:off x="1338" y="2205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5" name="AutoShape 107" descr="Песок"/>
            <p:cNvSpPr>
              <a:spLocks noChangeAspect="1" noChangeArrowheads="1"/>
            </p:cNvSpPr>
            <p:nvPr/>
          </p:nvSpPr>
          <p:spPr bwMode="auto">
            <a:xfrm>
              <a:off x="1383" y="2251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6" name="AutoShape 108" descr="Песок"/>
            <p:cNvSpPr>
              <a:spLocks noChangeAspect="1" noChangeArrowheads="1"/>
            </p:cNvSpPr>
            <p:nvPr/>
          </p:nvSpPr>
          <p:spPr bwMode="auto">
            <a:xfrm>
              <a:off x="1338" y="2296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7" name="AutoShape 109" descr="Песок"/>
            <p:cNvSpPr>
              <a:spLocks noChangeAspect="1" noChangeArrowheads="1"/>
            </p:cNvSpPr>
            <p:nvPr/>
          </p:nvSpPr>
          <p:spPr bwMode="auto">
            <a:xfrm>
              <a:off x="1383" y="2341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8" name="AutoShape 110" descr="Песок"/>
            <p:cNvSpPr>
              <a:spLocks noChangeAspect="1" noChangeArrowheads="1"/>
            </p:cNvSpPr>
            <p:nvPr/>
          </p:nvSpPr>
          <p:spPr bwMode="auto">
            <a:xfrm>
              <a:off x="1428" y="2296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9" name="AutoShape 111" descr="Песок"/>
            <p:cNvSpPr>
              <a:spLocks noChangeAspect="1" noChangeArrowheads="1"/>
            </p:cNvSpPr>
            <p:nvPr/>
          </p:nvSpPr>
          <p:spPr bwMode="auto">
            <a:xfrm>
              <a:off x="1428" y="2205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0" name="AutoShape 112" descr="Песок"/>
            <p:cNvSpPr>
              <a:spLocks noChangeAspect="1" noChangeArrowheads="1"/>
            </p:cNvSpPr>
            <p:nvPr/>
          </p:nvSpPr>
          <p:spPr bwMode="auto">
            <a:xfrm>
              <a:off x="1383" y="2160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1" name="AutoShape 113" descr="Песок"/>
            <p:cNvSpPr>
              <a:spLocks noChangeAspect="1" noChangeArrowheads="1"/>
            </p:cNvSpPr>
            <p:nvPr/>
          </p:nvSpPr>
          <p:spPr bwMode="auto">
            <a:xfrm>
              <a:off x="1429" y="2387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2" name="AutoShape 114" descr="Песок"/>
            <p:cNvSpPr>
              <a:spLocks noChangeAspect="1" noChangeArrowheads="1"/>
            </p:cNvSpPr>
            <p:nvPr/>
          </p:nvSpPr>
          <p:spPr bwMode="auto">
            <a:xfrm>
              <a:off x="1338" y="2387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3" name="AutoShape 115" descr="Песок"/>
            <p:cNvSpPr>
              <a:spLocks noChangeAspect="1" noChangeArrowheads="1"/>
            </p:cNvSpPr>
            <p:nvPr/>
          </p:nvSpPr>
          <p:spPr bwMode="auto">
            <a:xfrm>
              <a:off x="1429" y="2432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4" name="AutoShape 116" descr="Песок"/>
            <p:cNvSpPr>
              <a:spLocks noChangeAspect="1" noChangeArrowheads="1"/>
            </p:cNvSpPr>
            <p:nvPr/>
          </p:nvSpPr>
          <p:spPr bwMode="auto">
            <a:xfrm>
              <a:off x="1383" y="2432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5" name="AutoShape 117" descr="Песок"/>
            <p:cNvSpPr>
              <a:spLocks noChangeAspect="1" noChangeArrowheads="1"/>
            </p:cNvSpPr>
            <p:nvPr/>
          </p:nvSpPr>
          <p:spPr bwMode="auto">
            <a:xfrm>
              <a:off x="1338" y="247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6" name="AutoShape 118" descr="Песок"/>
            <p:cNvSpPr>
              <a:spLocks noChangeAspect="1" noChangeArrowheads="1"/>
            </p:cNvSpPr>
            <p:nvPr/>
          </p:nvSpPr>
          <p:spPr bwMode="auto">
            <a:xfrm>
              <a:off x="1429" y="2523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7" name="AutoShape 119" descr="Песок"/>
            <p:cNvSpPr>
              <a:spLocks noChangeAspect="1" noChangeArrowheads="1"/>
            </p:cNvSpPr>
            <p:nvPr/>
          </p:nvSpPr>
          <p:spPr bwMode="auto">
            <a:xfrm>
              <a:off x="1383" y="2523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8" name="AutoShape 120" descr="Песок"/>
            <p:cNvSpPr>
              <a:spLocks noChangeAspect="1" noChangeArrowheads="1"/>
            </p:cNvSpPr>
            <p:nvPr/>
          </p:nvSpPr>
          <p:spPr bwMode="auto">
            <a:xfrm>
              <a:off x="1383" y="256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9" name="AutoShape 121" descr="Песок"/>
            <p:cNvSpPr>
              <a:spLocks noChangeAspect="1" noChangeArrowheads="1"/>
            </p:cNvSpPr>
            <p:nvPr/>
          </p:nvSpPr>
          <p:spPr bwMode="auto">
            <a:xfrm>
              <a:off x="1338" y="256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80" name="AutoShape 122" descr="Песок"/>
            <p:cNvSpPr>
              <a:spLocks noChangeAspect="1" noChangeArrowheads="1"/>
            </p:cNvSpPr>
            <p:nvPr/>
          </p:nvSpPr>
          <p:spPr bwMode="auto">
            <a:xfrm>
              <a:off x="1429" y="261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81" name="AutoShape 123" descr="Песок"/>
            <p:cNvSpPr>
              <a:spLocks noChangeAspect="1" noChangeArrowheads="1"/>
            </p:cNvSpPr>
            <p:nvPr/>
          </p:nvSpPr>
          <p:spPr bwMode="auto">
            <a:xfrm>
              <a:off x="1383" y="2659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82" name="AutoShape 124" descr="Песок"/>
            <p:cNvSpPr>
              <a:spLocks noChangeAspect="1" noChangeArrowheads="1"/>
            </p:cNvSpPr>
            <p:nvPr/>
          </p:nvSpPr>
          <p:spPr bwMode="auto">
            <a:xfrm>
              <a:off x="1338" y="261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83" name="AutoShape 125" descr="Песок"/>
            <p:cNvSpPr>
              <a:spLocks noChangeAspect="1" noChangeArrowheads="1"/>
            </p:cNvSpPr>
            <p:nvPr/>
          </p:nvSpPr>
          <p:spPr bwMode="auto">
            <a:xfrm>
              <a:off x="1338" y="270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84" name="AutoShape 126" descr="Песок"/>
            <p:cNvSpPr>
              <a:spLocks noChangeAspect="1" noChangeArrowheads="1"/>
            </p:cNvSpPr>
            <p:nvPr/>
          </p:nvSpPr>
          <p:spPr bwMode="auto">
            <a:xfrm>
              <a:off x="1383" y="270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150" name="Group 127"/>
          <p:cNvGrpSpPr>
            <a:grpSpLocks/>
          </p:cNvGrpSpPr>
          <p:nvPr/>
        </p:nvGrpSpPr>
        <p:grpSpPr bwMode="auto">
          <a:xfrm>
            <a:off x="6948488" y="3429000"/>
            <a:ext cx="1727200" cy="2393950"/>
            <a:chOff x="1020" y="1480"/>
            <a:chExt cx="1270" cy="1734"/>
          </a:xfrm>
        </p:grpSpPr>
        <p:grpSp>
          <p:nvGrpSpPr>
            <p:cNvPr id="6157" name="Group 128"/>
            <p:cNvGrpSpPr>
              <a:grpSpLocks/>
            </p:cNvGrpSpPr>
            <p:nvPr/>
          </p:nvGrpSpPr>
          <p:grpSpPr bwMode="auto">
            <a:xfrm>
              <a:off x="1247" y="1570"/>
              <a:ext cx="758" cy="1574"/>
              <a:chOff x="1429" y="1979"/>
              <a:chExt cx="576" cy="1165"/>
            </a:xfrm>
          </p:grpSpPr>
          <p:sp>
            <p:nvSpPr>
              <p:cNvPr id="6162" name="AutoShape 129"/>
              <p:cNvSpPr>
                <a:spLocks noChangeArrowheads="1"/>
              </p:cNvSpPr>
              <p:nvPr/>
            </p:nvSpPr>
            <p:spPr bwMode="auto">
              <a:xfrm>
                <a:off x="1429" y="2568"/>
                <a:ext cx="576" cy="576"/>
              </a:xfrm>
              <a:prstGeom prst="octagon">
                <a:avLst>
                  <a:gd name="adj" fmla="val 35069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63" name="AutoShape 130"/>
              <p:cNvSpPr>
                <a:spLocks noChangeArrowheads="1"/>
              </p:cNvSpPr>
              <p:nvPr/>
            </p:nvSpPr>
            <p:spPr bwMode="auto">
              <a:xfrm>
                <a:off x="1429" y="1979"/>
                <a:ext cx="576" cy="576"/>
              </a:xfrm>
              <a:prstGeom prst="octagon">
                <a:avLst>
                  <a:gd name="adj" fmla="val 35069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6158" name="AutoShape 131" descr="Орех"/>
            <p:cNvSpPr>
              <a:spLocks noChangeArrowheads="1"/>
            </p:cNvSpPr>
            <p:nvPr/>
          </p:nvSpPr>
          <p:spPr bwMode="auto">
            <a:xfrm>
              <a:off x="1020" y="1480"/>
              <a:ext cx="1270" cy="192"/>
            </a:xfrm>
            <a:prstGeom prst="flowChartTerminator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59" name="AutoShape 132" descr="Орех"/>
            <p:cNvSpPr>
              <a:spLocks noChangeArrowheads="1"/>
            </p:cNvSpPr>
            <p:nvPr/>
          </p:nvSpPr>
          <p:spPr bwMode="auto">
            <a:xfrm>
              <a:off x="1020" y="3022"/>
              <a:ext cx="1270" cy="192"/>
            </a:xfrm>
            <a:prstGeom prst="flowChartTerminator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0" name="Line 133"/>
            <p:cNvSpPr>
              <a:spLocks noChangeShapeType="1"/>
            </p:cNvSpPr>
            <p:nvPr/>
          </p:nvSpPr>
          <p:spPr bwMode="auto">
            <a:xfrm>
              <a:off x="2154" y="1661"/>
              <a:ext cx="0" cy="1361"/>
            </a:xfrm>
            <a:prstGeom prst="line">
              <a:avLst/>
            </a:prstGeom>
            <a:noFill/>
            <a:ln w="76200">
              <a:pattFill prst="pct70">
                <a:fgClr>
                  <a:srgbClr val="993300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1" name="Line 134"/>
            <p:cNvSpPr>
              <a:spLocks noChangeShapeType="1"/>
            </p:cNvSpPr>
            <p:nvPr/>
          </p:nvSpPr>
          <p:spPr bwMode="auto">
            <a:xfrm>
              <a:off x="1111" y="1661"/>
              <a:ext cx="0" cy="1361"/>
            </a:xfrm>
            <a:prstGeom prst="line">
              <a:avLst/>
            </a:prstGeom>
            <a:noFill/>
            <a:ln w="76200">
              <a:pattFill prst="pct70">
                <a:fgClr>
                  <a:srgbClr val="993300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7" name="Freeform 135" descr="Песок"/>
          <p:cNvSpPr>
            <a:spLocks/>
          </p:cNvSpPr>
          <p:nvPr/>
        </p:nvSpPr>
        <p:spPr bwMode="auto">
          <a:xfrm>
            <a:off x="7269163" y="4043363"/>
            <a:ext cx="1009650" cy="625475"/>
          </a:xfrm>
          <a:custGeom>
            <a:avLst/>
            <a:gdLst>
              <a:gd name="T0" fmla="*/ 2147483647 w 636"/>
              <a:gd name="T1" fmla="*/ 2147483647 h 394"/>
              <a:gd name="T2" fmla="*/ 2147483647 w 636"/>
              <a:gd name="T3" fmla="*/ 2147483647 h 394"/>
              <a:gd name="T4" fmla="*/ 2147483647 w 636"/>
              <a:gd name="T5" fmla="*/ 2147483647 h 394"/>
              <a:gd name="T6" fmla="*/ 2147483647 w 636"/>
              <a:gd name="T7" fmla="*/ 2147483647 h 394"/>
              <a:gd name="T8" fmla="*/ 2147483647 w 636"/>
              <a:gd name="T9" fmla="*/ 2147483647 h 394"/>
              <a:gd name="T10" fmla="*/ 2147483647 w 636"/>
              <a:gd name="T11" fmla="*/ 2147483647 h 394"/>
              <a:gd name="T12" fmla="*/ 2147483647 w 636"/>
              <a:gd name="T13" fmla="*/ 2147483647 h 394"/>
              <a:gd name="T14" fmla="*/ 2147483647 w 636"/>
              <a:gd name="T15" fmla="*/ 2147483647 h 394"/>
              <a:gd name="T16" fmla="*/ 2147483647 w 636"/>
              <a:gd name="T17" fmla="*/ 0 h 394"/>
              <a:gd name="T18" fmla="*/ 2147483647 w 636"/>
              <a:gd name="T19" fmla="*/ 2147483647 h 394"/>
              <a:gd name="T20" fmla="*/ 0 w 636"/>
              <a:gd name="T21" fmla="*/ 2147483647 h 394"/>
              <a:gd name="T22" fmla="*/ 2147483647 w 636"/>
              <a:gd name="T23" fmla="*/ 2147483647 h 39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36"/>
              <a:gd name="T37" fmla="*/ 0 h 394"/>
              <a:gd name="T38" fmla="*/ 636 w 636"/>
              <a:gd name="T39" fmla="*/ 394 h 39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36" h="394">
                <a:moveTo>
                  <a:pt x="224" y="358"/>
                </a:moveTo>
                <a:cubicBezTo>
                  <a:pt x="264" y="361"/>
                  <a:pt x="304" y="355"/>
                  <a:pt x="340" y="361"/>
                </a:cubicBezTo>
                <a:cubicBezTo>
                  <a:pt x="366" y="362"/>
                  <a:pt x="407" y="357"/>
                  <a:pt x="416" y="355"/>
                </a:cubicBezTo>
                <a:cubicBezTo>
                  <a:pt x="425" y="353"/>
                  <a:pt x="399" y="351"/>
                  <a:pt x="394" y="351"/>
                </a:cubicBezTo>
                <a:cubicBezTo>
                  <a:pt x="389" y="351"/>
                  <a:pt x="380" y="354"/>
                  <a:pt x="383" y="355"/>
                </a:cubicBezTo>
                <a:cubicBezTo>
                  <a:pt x="387" y="356"/>
                  <a:pt x="410" y="358"/>
                  <a:pt x="414" y="358"/>
                </a:cubicBezTo>
                <a:cubicBezTo>
                  <a:pt x="419" y="358"/>
                  <a:pt x="374" y="394"/>
                  <a:pt x="411" y="357"/>
                </a:cubicBezTo>
                <a:lnTo>
                  <a:pt x="633" y="133"/>
                </a:lnTo>
                <a:lnTo>
                  <a:pt x="636" y="0"/>
                </a:lnTo>
                <a:lnTo>
                  <a:pt x="4" y="11"/>
                </a:lnTo>
                <a:lnTo>
                  <a:pt x="0" y="133"/>
                </a:lnTo>
                <a:lnTo>
                  <a:pt x="224" y="358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317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" name="Freeform 136" descr="Песок"/>
          <p:cNvSpPr>
            <a:spLocks/>
          </p:cNvSpPr>
          <p:nvPr/>
        </p:nvSpPr>
        <p:spPr bwMode="auto">
          <a:xfrm>
            <a:off x="7278688" y="5086350"/>
            <a:ext cx="993775" cy="471488"/>
          </a:xfrm>
          <a:custGeom>
            <a:avLst/>
            <a:gdLst>
              <a:gd name="T0" fmla="*/ 2147483647 w 626"/>
              <a:gd name="T1" fmla="*/ 2147483647 h 297"/>
              <a:gd name="T2" fmla="*/ 2147483647 w 626"/>
              <a:gd name="T3" fmla="*/ 2147483647 h 297"/>
              <a:gd name="T4" fmla="*/ 2147483647 w 626"/>
              <a:gd name="T5" fmla="*/ 2147483647 h 297"/>
              <a:gd name="T6" fmla="*/ 2147483647 w 626"/>
              <a:gd name="T7" fmla="*/ 2147483647 h 297"/>
              <a:gd name="T8" fmla="*/ 2147483647 w 626"/>
              <a:gd name="T9" fmla="*/ 2147483647 h 297"/>
              <a:gd name="T10" fmla="*/ 2147483647 w 626"/>
              <a:gd name="T11" fmla="*/ 2147483647 h 297"/>
              <a:gd name="T12" fmla="*/ 2147483647 w 626"/>
              <a:gd name="T13" fmla="*/ 2147483647 h 297"/>
              <a:gd name="T14" fmla="*/ 2147483647 w 626"/>
              <a:gd name="T15" fmla="*/ 2147483647 h 297"/>
              <a:gd name="T16" fmla="*/ 2147483647 w 626"/>
              <a:gd name="T17" fmla="*/ 2147483647 h 297"/>
              <a:gd name="T18" fmla="*/ 2147483647 w 626"/>
              <a:gd name="T19" fmla="*/ 0 h 297"/>
              <a:gd name="T20" fmla="*/ 0 w 626"/>
              <a:gd name="T21" fmla="*/ 2147483647 h 297"/>
              <a:gd name="T22" fmla="*/ 2147483647 w 626"/>
              <a:gd name="T23" fmla="*/ 2147483647 h 297"/>
              <a:gd name="T24" fmla="*/ 2147483647 w 626"/>
              <a:gd name="T25" fmla="*/ 2147483647 h 29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26"/>
              <a:gd name="T40" fmla="*/ 0 h 297"/>
              <a:gd name="T41" fmla="*/ 626 w 626"/>
              <a:gd name="T42" fmla="*/ 297 h 29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26" h="297">
                <a:moveTo>
                  <a:pt x="120" y="292"/>
                </a:moveTo>
                <a:cubicBezTo>
                  <a:pt x="161" y="294"/>
                  <a:pt x="305" y="291"/>
                  <a:pt x="342" y="296"/>
                </a:cubicBezTo>
                <a:cubicBezTo>
                  <a:pt x="367" y="297"/>
                  <a:pt x="468" y="297"/>
                  <a:pt x="494" y="296"/>
                </a:cubicBezTo>
                <a:cubicBezTo>
                  <a:pt x="520" y="295"/>
                  <a:pt x="492" y="294"/>
                  <a:pt x="496" y="292"/>
                </a:cubicBezTo>
                <a:cubicBezTo>
                  <a:pt x="500" y="290"/>
                  <a:pt x="519" y="283"/>
                  <a:pt x="520" y="282"/>
                </a:cubicBezTo>
                <a:cubicBezTo>
                  <a:pt x="521" y="281"/>
                  <a:pt x="503" y="286"/>
                  <a:pt x="504" y="284"/>
                </a:cubicBezTo>
                <a:cubicBezTo>
                  <a:pt x="505" y="282"/>
                  <a:pt x="507" y="290"/>
                  <a:pt x="526" y="272"/>
                </a:cubicBezTo>
                <a:lnTo>
                  <a:pt x="622" y="172"/>
                </a:lnTo>
                <a:lnTo>
                  <a:pt x="622" y="164"/>
                </a:lnTo>
                <a:lnTo>
                  <a:pt x="626" y="0"/>
                </a:lnTo>
                <a:lnTo>
                  <a:pt x="0" y="4"/>
                </a:lnTo>
                <a:lnTo>
                  <a:pt x="1" y="169"/>
                </a:lnTo>
                <a:lnTo>
                  <a:pt x="120" y="292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317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35" name="AutoShape 39"/>
          <p:cNvSpPr>
            <a:spLocks noChangeArrowheads="1"/>
          </p:cNvSpPr>
          <p:nvPr/>
        </p:nvSpPr>
        <p:spPr bwMode="auto">
          <a:xfrm>
            <a:off x="6786563" y="1773238"/>
            <a:ext cx="2106612" cy="935037"/>
          </a:xfrm>
          <a:prstGeom prst="ribbon">
            <a:avLst>
              <a:gd name="adj1" fmla="val 12500"/>
              <a:gd name="adj2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FF3300"/>
                </a:solidFill>
              </a:rPr>
              <a:t>ОТВЕТ</a:t>
            </a:r>
          </a:p>
        </p:txBody>
      </p:sp>
      <p:sp>
        <p:nvSpPr>
          <p:cNvPr id="4136" name="AutoShape 40"/>
          <p:cNvSpPr>
            <a:spLocks noChangeArrowheads="1"/>
          </p:cNvSpPr>
          <p:nvPr/>
        </p:nvSpPr>
        <p:spPr bwMode="auto">
          <a:xfrm>
            <a:off x="357158" y="5500702"/>
            <a:ext cx="6572250" cy="1008048"/>
          </a:xfrm>
          <a:prstGeom prst="wedgeRectCallout">
            <a:avLst>
              <a:gd name="adj1" fmla="val -52370"/>
              <a:gd name="adj2" fmla="val 57338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</a:rPr>
              <a:t>Средство обращения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9" name="AutoShape 4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37525" y="5822950"/>
            <a:ext cx="755650" cy="8366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1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2" dur="60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2" presetClass="emph" presetSubtype="0" repeatCount="3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22" presetClass="entr" presetSubtype="4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6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0"/>
                            </p:stCondLst>
                            <p:childTnLst>
                              <p:par>
                                <p:cTn id="3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35"/>
                  </p:tgtEl>
                </p:cond>
              </p:nextCondLst>
            </p:seq>
          </p:childTnLst>
        </p:cTn>
      </p:par>
    </p:tnLst>
    <p:bldLst>
      <p:bldP spid="3" grpId="0" build="p"/>
      <p:bldP spid="67" grpId="0" animBg="1"/>
      <p:bldP spid="68" grpId="0" animBg="1"/>
      <p:bldP spid="41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57263" y="277813"/>
            <a:ext cx="8186737" cy="5794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>Вопрос 4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7172325" y="1600200"/>
            <a:ext cx="1971675" cy="4530725"/>
          </a:xfrm>
        </p:spPr>
        <p:txBody>
          <a:bodyPr/>
          <a:lstStyle/>
          <a:p>
            <a:pPr>
              <a:defRPr/>
            </a:pPr>
            <a:endParaRPr lang="ru-RU" sz="2800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sz="2800" dirty="0" smtClean="0"/>
              <a:t>             </a:t>
            </a:r>
            <a:endParaRPr lang="ru-RU" sz="2800" dirty="0"/>
          </a:p>
        </p:txBody>
      </p:sp>
      <p:grpSp>
        <p:nvGrpSpPr>
          <p:cNvPr id="5" name="Group 105"/>
          <p:cNvGrpSpPr>
            <a:grpSpLocks/>
          </p:cNvGrpSpPr>
          <p:nvPr/>
        </p:nvGrpSpPr>
        <p:grpSpPr bwMode="auto">
          <a:xfrm>
            <a:off x="7669213" y="4652963"/>
            <a:ext cx="215900" cy="844550"/>
            <a:chOff x="1338" y="2160"/>
            <a:chExt cx="125" cy="578"/>
          </a:xfrm>
        </p:grpSpPr>
        <p:sp>
          <p:nvSpPr>
            <p:cNvPr id="7189" name="AutoShape 106" descr="Песок"/>
            <p:cNvSpPr>
              <a:spLocks noChangeAspect="1" noChangeArrowheads="1"/>
            </p:cNvSpPr>
            <p:nvPr/>
          </p:nvSpPr>
          <p:spPr bwMode="auto">
            <a:xfrm>
              <a:off x="1338" y="2205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0" name="AutoShape 107" descr="Песок"/>
            <p:cNvSpPr>
              <a:spLocks noChangeAspect="1" noChangeArrowheads="1"/>
            </p:cNvSpPr>
            <p:nvPr/>
          </p:nvSpPr>
          <p:spPr bwMode="auto">
            <a:xfrm>
              <a:off x="1383" y="2251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1" name="AutoShape 108" descr="Песок"/>
            <p:cNvSpPr>
              <a:spLocks noChangeAspect="1" noChangeArrowheads="1"/>
            </p:cNvSpPr>
            <p:nvPr/>
          </p:nvSpPr>
          <p:spPr bwMode="auto">
            <a:xfrm>
              <a:off x="1338" y="2296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2" name="AutoShape 109" descr="Песок"/>
            <p:cNvSpPr>
              <a:spLocks noChangeAspect="1" noChangeArrowheads="1"/>
            </p:cNvSpPr>
            <p:nvPr/>
          </p:nvSpPr>
          <p:spPr bwMode="auto">
            <a:xfrm>
              <a:off x="1383" y="2341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3" name="AutoShape 110" descr="Песок"/>
            <p:cNvSpPr>
              <a:spLocks noChangeAspect="1" noChangeArrowheads="1"/>
            </p:cNvSpPr>
            <p:nvPr/>
          </p:nvSpPr>
          <p:spPr bwMode="auto">
            <a:xfrm>
              <a:off x="1428" y="2296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4" name="AutoShape 111" descr="Песок"/>
            <p:cNvSpPr>
              <a:spLocks noChangeAspect="1" noChangeArrowheads="1"/>
            </p:cNvSpPr>
            <p:nvPr/>
          </p:nvSpPr>
          <p:spPr bwMode="auto">
            <a:xfrm>
              <a:off x="1428" y="2205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5" name="AutoShape 112" descr="Песок"/>
            <p:cNvSpPr>
              <a:spLocks noChangeAspect="1" noChangeArrowheads="1"/>
            </p:cNvSpPr>
            <p:nvPr/>
          </p:nvSpPr>
          <p:spPr bwMode="auto">
            <a:xfrm>
              <a:off x="1383" y="2160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6" name="AutoShape 113" descr="Песок"/>
            <p:cNvSpPr>
              <a:spLocks noChangeAspect="1" noChangeArrowheads="1"/>
            </p:cNvSpPr>
            <p:nvPr/>
          </p:nvSpPr>
          <p:spPr bwMode="auto">
            <a:xfrm>
              <a:off x="1429" y="2387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7" name="AutoShape 114" descr="Песок"/>
            <p:cNvSpPr>
              <a:spLocks noChangeAspect="1" noChangeArrowheads="1"/>
            </p:cNvSpPr>
            <p:nvPr/>
          </p:nvSpPr>
          <p:spPr bwMode="auto">
            <a:xfrm>
              <a:off x="1338" y="2387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8" name="AutoShape 115" descr="Песок"/>
            <p:cNvSpPr>
              <a:spLocks noChangeAspect="1" noChangeArrowheads="1"/>
            </p:cNvSpPr>
            <p:nvPr/>
          </p:nvSpPr>
          <p:spPr bwMode="auto">
            <a:xfrm>
              <a:off x="1429" y="2432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99" name="AutoShape 116" descr="Песок"/>
            <p:cNvSpPr>
              <a:spLocks noChangeAspect="1" noChangeArrowheads="1"/>
            </p:cNvSpPr>
            <p:nvPr/>
          </p:nvSpPr>
          <p:spPr bwMode="auto">
            <a:xfrm>
              <a:off x="1383" y="2432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0" name="AutoShape 117" descr="Песок"/>
            <p:cNvSpPr>
              <a:spLocks noChangeAspect="1" noChangeArrowheads="1"/>
            </p:cNvSpPr>
            <p:nvPr/>
          </p:nvSpPr>
          <p:spPr bwMode="auto">
            <a:xfrm>
              <a:off x="1338" y="247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1" name="AutoShape 118" descr="Песок"/>
            <p:cNvSpPr>
              <a:spLocks noChangeAspect="1" noChangeArrowheads="1"/>
            </p:cNvSpPr>
            <p:nvPr/>
          </p:nvSpPr>
          <p:spPr bwMode="auto">
            <a:xfrm>
              <a:off x="1429" y="2523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2" name="AutoShape 119" descr="Песок"/>
            <p:cNvSpPr>
              <a:spLocks noChangeAspect="1" noChangeArrowheads="1"/>
            </p:cNvSpPr>
            <p:nvPr/>
          </p:nvSpPr>
          <p:spPr bwMode="auto">
            <a:xfrm>
              <a:off x="1383" y="2523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3" name="AutoShape 120" descr="Песок"/>
            <p:cNvSpPr>
              <a:spLocks noChangeAspect="1" noChangeArrowheads="1"/>
            </p:cNvSpPr>
            <p:nvPr/>
          </p:nvSpPr>
          <p:spPr bwMode="auto">
            <a:xfrm>
              <a:off x="1383" y="256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4" name="AutoShape 121" descr="Песок"/>
            <p:cNvSpPr>
              <a:spLocks noChangeAspect="1" noChangeArrowheads="1"/>
            </p:cNvSpPr>
            <p:nvPr/>
          </p:nvSpPr>
          <p:spPr bwMode="auto">
            <a:xfrm>
              <a:off x="1338" y="256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5" name="AutoShape 122" descr="Песок"/>
            <p:cNvSpPr>
              <a:spLocks noChangeAspect="1" noChangeArrowheads="1"/>
            </p:cNvSpPr>
            <p:nvPr/>
          </p:nvSpPr>
          <p:spPr bwMode="auto">
            <a:xfrm>
              <a:off x="1429" y="261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6" name="AutoShape 123" descr="Песок"/>
            <p:cNvSpPr>
              <a:spLocks noChangeAspect="1" noChangeArrowheads="1"/>
            </p:cNvSpPr>
            <p:nvPr/>
          </p:nvSpPr>
          <p:spPr bwMode="auto">
            <a:xfrm>
              <a:off x="1383" y="2659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7" name="AutoShape 124" descr="Песок"/>
            <p:cNvSpPr>
              <a:spLocks noChangeAspect="1" noChangeArrowheads="1"/>
            </p:cNvSpPr>
            <p:nvPr/>
          </p:nvSpPr>
          <p:spPr bwMode="auto">
            <a:xfrm>
              <a:off x="1338" y="261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8" name="AutoShape 125" descr="Песок"/>
            <p:cNvSpPr>
              <a:spLocks noChangeAspect="1" noChangeArrowheads="1"/>
            </p:cNvSpPr>
            <p:nvPr/>
          </p:nvSpPr>
          <p:spPr bwMode="auto">
            <a:xfrm>
              <a:off x="1338" y="270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209" name="AutoShape 126" descr="Песок"/>
            <p:cNvSpPr>
              <a:spLocks noChangeAspect="1" noChangeArrowheads="1"/>
            </p:cNvSpPr>
            <p:nvPr/>
          </p:nvSpPr>
          <p:spPr bwMode="auto">
            <a:xfrm>
              <a:off x="1383" y="270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173" name="Group 127"/>
          <p:cNvGrpSpPr>
            <a:grpSpLocks/>
          </p:cNvGrpSpPr>
          <p:nvPr/>
        </p:nvGrpSpPr>
        <p:grpSpPr bwMode="auto">
          <a:xfrm>
            <a:off x="6948488" y="3429000"/>
            <a:ext cx="1727200" cy="2393950"/>
            <a:chOff x="1020" y="1480"/>
            <a:chExt cx="1270" cy="1734"/>
          </a:xfrm>
        </p:grpSpPr>
        <p:grpSp>
          <p:nvGrpSpPr>
            <p:cNvPr id="7182" name="Group 128"/>
            <p:cNvGrpSpPr>
              <a:grpSpLocks/>
            </p:cNvGrpSpPr>
            <p:nvPr/>
          </p:nvGrpSpPr>
          <p:grpSpPr bwMode="auto">
            <a:xfrm>
              <a:off x="1247" y="1570"/>
              <a:ext cx="758" cy="1574"/>
              <a:chOff x="1429" y="1979"/>
              <a:chExt cx="576" cy="1165"/>
            </a:xfrm>
          </p:grpSpPr>
          <p:sp>
            <p:nvSpPr>
              <p:cNvPr id="7187" name="AutoShape 129"/>
              <p:cNvSpPr>
                <a:spLocks noChangeArrowheads="1"/>
              </p:cNvSpPr>
              <p:nvPr/>
            </p:nvSpPr>
            <p:spPr bwMode="auto">
              <a:xfrm>
                <a:off x="1429" y="2568"/>
                <a:ext cx="576" cy="576"/>
              </a:xfrm>
              <a:prstGeom prst="octagon">
                <a:avLst>
                  <a:gd name="adj" fmla="val 35069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88" name="AutoShape 130"/>
              <p:cNvSpPr>
                <a:spLocks noChangeArrowheads="1"/>
              </p:cNvSpPr>
              <p:nvPr/>
            </p:nvSpPr>
            <p:spPr bwMode="auto">
              <a:xfrm>
                <a:off x="1429" y="1979"/>
                <a:ext cx="576" cy="576"/>
              </a:xfrm>
              <a:prstGeom prst="octagon">
                <a:avLst>
                  <a:gd name="adj" fmla="val 35069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7183" name="AutoShape 131" descr="Орех"/>
            <p:cNvSpPr>
              <a:spLocks noChangeArrowheads="1"/>
            </p:cNvSpPr>
            <p:nvPr/>
          </p:nvSpPr>
          <p:spPr bwMode="auto">
            <a:xfrm>
              <a:off x="1020" y="1480"/>
              <a:ext cx="1270" cy="192"/>
            </a:xfrm>
            <a:prstGeom prst="flowChartTerminator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4" name="AutoShape 132" descr="Орех"/>
            <p:cNvSpPr>
              <a:spLocks noChangeArrowheads="1"/>
            </p:cNvSpPr>
            <p:nvPr/>
          </p:nvSpPr>
          <p:spPr bwMode="auto">
            <a:xfrm>
              <a:off x="1020" y="3022"/>
              <a:ext cx="1270" cy="192"/>
            </a:xfrm>
            <a:prstGeom prst="flowChartTerminator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85" name="Line 133"/>
            <p:cNvSpPr>
              <a:spLocks noChangeShapeType="1"/>
            </p:cNvSpPr>
            <p:nvPr/>
          </p:nvSpPr>
          <p:spPr bwMode="auto">
            <a:xfrm>
              <a:off x="2154" y="1661"/>
              <a:ext cx="0" cy="1361"/>
            </a:xfrm>
            <a:prstGeom prst="line">
              <a:avLst/>
            </a:prstGeom>
            <a:noFill/>
            <a:ln w="76200">
              <a:pattFill prst="pct70">
                <a:fgClr>
                  <a:srgbClr val="993300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6" name="Line 134"/>
            <p:cNvSpPr>
              <a:spLocks noChangeShapeType="1"/>
            </p:cNvSpPr>
            <p:nvPr/>
          </p:nvSpPr>
          <p:spPr bwMode="auto">
            <a:xfrm>
              <a:off x="1111" y="1661"/>
              <a:ext cx="0" cy="1361"/>
            </a:xfrm>
            <a:prstGeom prst="line">
              <a:avLst/>
            </a:prstGeom>
            <a:noFill/>
            <a:ln w="76200">
              <a:pattFill prst="pct70">
                <a:fgClr>
                  <a:srgbClr val="993300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7" name="Freeform 135" descr="Песок"/>
          <p:cNvSpPr>
            <a:spLocks/>
          </p:cNvSpPr>
          <p:nvPr/>
        </p:nvSpPr>
        <p:spPr bwMode="auto">
          <a:xfrm>
            <a:off x="7269163" y="4043363"/>
            <a:ext cx="1009650" cy="625475"/>
          </a:xfrm>
          <a:custGeom>
            <a:avLst/>
            <a:gdLst>
              <a:gd name="T0" fmla="*/ 2147483647 w 636"/>
              <a:gd name="T1" fmla="*/ 2147483647 h 394"/>
              <a:gd name="T2" fmla="*/ 2147483647 w 636"/>
              <a:gd name="T3" fmla="*/ 2147483647 h 394"/>
              <a:gd name="T4" fmla="*/ 2147483647 w 636"/>
              <a:gd name="T5" fmla="*/ 2147483647 h 394"/>
              <a:gd name="T6" fmla="*/ 2147483647 w 636"/>
              <a:gd name="T7" fmla="*/ 2147483647 h 394"/>
              <a:gd name="T8" fmla="*/ 2147483647 w 636"/>
              <a:gd name="T9" fmla="*/ 2147483647 h 394"/>
              <a:gd name="T10" fmla="*/ 2147483647 w 636"/>
              <a:gd name="T11" fmla="*/ 2147483647 h 394"/>
              <a:gd name="T12" fmla="*/ 2147483647 w 636"/>
              <a:gd name="T13" fmla="*/ 2147483647 h 394"/>
              <a:gd name="T14" fmla="*/ 2147483647 w 636"/>
              <a:gd name="T15" fmla="*/ 2147483647 h 394"/>
              <a:gd name="T16" fmla="*/ 2147483647 w 636"/>
              <a:gd name="T17" fmla="*/ 0 h 394"/>
              <a:gd name="T18" fmla="*/ 2147483647 w 636"/>
              <a:gd name="T19" fmla="*/ 2147483647 h 394"/>
              <a:gd name="T20" fmla="*/ 0 w 636"/>
              <a:gd name="T21" fmla="*/ 2147483647 h 394"/>
              <a:gd name="T22" fmla="*/ 2147483647 w 636"/>
              <a:gd name="T23" fmla="*/ 2147483647 h 39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36"/>
              <a:gd name="T37" fmla="*/ 0 h 394"/>
              <a:gd name="T38" fmla="*/ 636 w 636"/>
              <a:gd name="T39" fmla="*/ 394 h 39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36" h="394">
                <a:moveTo>
                  <a:pt x="224" y="358"/>
                </a:moveTo>
                <a:cubicBezTo>
                  <a:pt x="264" y="361"/>
                  <a:pt x="304" y="355"/>
                  <a:pt x="340" y="361"/>
                </a:cubicBezTo>
                <a:cubicBezTo>
                  <a:pt x="366" y="362"/>
                  <a:pt x="407" y="357"/>
                  <a:pt x="416" y="355"/>
                </a:cubicBezTo>
                <a:cubicBezTo>
                  <a:pt x="425" y="353"/>
                  <a:pt x="399" y="351"/>
                  <a:pt x="394" y="351"/>
                </a:cubicBezTo>
                <a:cubicBezTo>
                  <a:pt x="389" y="351"/>
                  <a:pt x="380" y="354"/>
                  <a:pt x="383" y="355"/>
                </a:cubicBezTo>
                <a:cubicBezTo>
                  <a:pt x="387" y="356"/>
                  <a:pt x="410" y="358"/>
                  <a:pt x="414" y="358"/>
                </a:cubicBezTo>
                <a:cubicBezTo>
                  <a:pt x="419" y="358"/>
                  <a:pt x="374" y="394"/>
                  <a:pt x="411" y="357"/>
                </a:cubicBezTo>
                <a:lnTo>
                  <a:pt x="633" y="133"/>
                </a:lnTo>
                <a:lnTo>
                  <a:pt x="636" y="0"/>
                </a:lnTo>
                <a:lnTo>
                  <a:pt x="4" y="11"/>
                </a:lnTo>
                <a:lnTo>
                  <a:pt x="0" y="133"/>
                </a:lnTo>
                <a:lnTo>
                  <a:pt x="224" y="358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317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" name="Freeform 136" descr="Песок"/>
          <p:cNvSpPr>
            <a:spLocks/>
          </p:cNvSpPr>
          <p:nvPr/>
        </p:nvSpPr>
        <p:spPr bwMode="auto">
          <a:xfrm>
            <a:off x="7278688" y="5086350"/>
            <a:ext cx="993775" cy="471488"/>
          </a:xfrm>
          <a:custGeom>
            <a:avLst/>
            <a:gdLst>
              <a:gd name="T0" fmla="*/ 2147483647 w 626"/>
              <a:gd name="T1" fmla="*/ 2147483647 h 297"/>
              <a:gd name="T2" fmla="*/ 2147483647 w 626"/>
              <a:gd name="T3" fmla="*/ 2147483647 h 297"/>
              <a:gd name="T4" fmla="*/ 2147483647 w 626"/>
              <a:gd name="T5" fmla="*/ 2147483647 h 297"/>
              <a:gd name="T6" fmla="*/ 2147483647 w 626"/>
              <a:gd name="T7" fmla="*/ 2147483647 h 297"/>
              <a:gd name="T8" fmla="*/ 2147483647 w 626"/>
              <a:gd name="T9" fmla="*/ 2147483647 h 297"/>
              <a:gd name="T10" fmla="*/ 2147483647 w 626"/>
              <a:gd name="T11" fmla="*/ 2147483647 h 297"/>
              <a:gd name="T12" fmla="*/ 2147483647 w 626"/>
              <a:gd name="T13" fmla="*/ 2147483647 h 297"/>
              <a:gd name="T14" fmla="*/ 2147483647 w 626"/>
              <a:gd name="T15" fmla="*/ 2147483647 h 297"/>
              <a:gd name="T16" fmla="*/ 2147483647 w 626"/>
              <a:gd name="T17" fmla="*/ 2147483647 h 297"/>
              <a:gd name="T18" fmla="*/ 2147483647 w 626"/>
              <a:gd name="T19" fmla="*/ 0 h 297"/>
              <a:gd name="T20" fmla="*/ 0 w 626"/>
              <a:gd name="T21" fmla="*/ 2147483647 h 297"/>
              <a:gd name="T22" fmla="*/ 2147483647 w 626"/>
              <a:gd name="T23" fmla="*/ 2147483647 h 297"/>
              <a:gd name="T24" fmla="*/ 2147483647 w 626"/>
              <a:gd name="T25" fmla="*/ 2147483647 h 29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26"/>
              <a:gd name="T40" fmla="*/ 0 h 297"/>
              <a:gd name="T41" fmla="*/ 626 w 626"/>
              <a:gd name="T42" fmla="*/ 297 h 29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26" h="297">
                <a:moveTo>
                  <a:pt x="120" y="292"/>
                </a:moveTo>
                <a:cubicBezTo>
                  <a:pt x="161" y="294"/>
                  <a:pt x="305" y="291"/>
                  <a:pt x="342" y="296"/>
                </a:cubicBezTo>
                <a:cubicBezTo>
                  <a:pt x="367" y="297"/>
                  <a:pt x="468" y="297"/>
                  <a:pt x="494" y="296"/>
                </a:cubicBezTo>
                <a:cubicBezTo>
                  <a:pt x="520" y="295"/>
                  <a:pt x="492" y="294"/>
                  <a:pt x="496" y="292"/>
                </a:cubicBezTo>
                <a:cubicBezTo>
                  <a:pt x="500" y="290"/>
                  <a:pt x="519" y="283"/>
                  <a:pt x="520" y="282"/>
                </a:cubicBezTo>
                <a:cubicBezTo>
                  <a:pt x="521" y="281"/>
                  <a:pt x="503" y="286"/>
                  <a:pt x="504" y="284"/>
                </a:cubicBezTo>
                <a:cubicBezTo>
                  <a:pt x="505" y="282"/>
                  <a:pt x="507" y="290"/>
                  <a:pt x="526" y="272"/>
                </a:cubicBezTo>
                <a:lnTo>
                  <a:pt x="622" y="172"/>
                </a:lnTo>
                <a:lnTo>
                  <a:pt x="622" y="164"/>
                </a:lnTo>
                <a:lnTo>
                  <a:pt x="626" y="0"/>
                </a:lnTo>
                <a:lnTo>
                  <a:pt x="0" y="4"/>
                </a:lnTo>
                <a:lnTo>
                  <a:pt x="1" y="169"/>
                </a:lnTo>
                <a:lnTo>
                  <a:pt x="120" y="292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317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35" name="AutoShape 39"/>
          <p:cNvSpPr>
            <a:spLocks noChangeArrowheads="1"/>
          </p:cNvSpPr>
          <p:nvPr/>
        </p:nvSpPr>
        <p:spPr bwMode="auto">
          <a:xfrm>
            <a:off x="6786563" y="1773238"/>
            <a:ext cx="2106612" cy="935037"/>
          </a:xfrm>
          <a:prstGeom prst="ribbon">
            <a:avLst>
              <a:gd name="adj1" fmla="val 12500"/>
              <a:gd name="adj2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FF3300"/>
                </a:solidFill>
              </a:rPr>
              <a:t>ОТВЕТ</a:t>
            </a:r>
          </a:p>
        </p:txBody>
      </p:sp>
      <p:sp>
        <p:nvSpPr>
          <p:cNvPr id="4136" name="AutoShape 40"/>
          <p:cNvSpPr>
            <a:spLocks noChangeArrowheads="1"/>
          </p:cNvSpPr>
          <p:nvPr/>
        </p:nvSpPr>
        <p:spPr bwMode="auto">
          <a:xfrm>
            <a:off x="285720" y="5072075"/>
            <a:ext cx="6500813" cy="1071570"/>
          </a:xfrm>
          <a:prstGeom prst="wedgeRectCallout">
            <a:avLst>
              <a:gd name="adj1" fmla="val 66102"/>
              <a:gd name="adj2" fmla="val 3603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ru-RU" sz="2400" dirty="0" smtClean="0">
                <a:solidFill>
                  <a:schemeClr val="bg1"/>
                </a:solidFill>
                <a:latin typeface="Arial Black" pitchFamily="34" charset="0"/>
              </a:rPr>
              <a:t>.</a:t>
            </a:r>
            <a:endParaRPr lang="ru-RU" sz="24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357158" y="1071546"/>
            <a:ext cx="6257925" cy="5500687"/>
          </a:xfrm>
        </p:spPr>
        <p:txBody>
          <a:bodyPr>
            <a:normAutofit fontScale="92500" lnSpcReduction="10000"/>
          </a:bodyPr>
          <a:lstStyle/>
          <a:p>
            <a:pPr>
              <a:buNone/>
              <a:defRPr/>
            </a:pPr>
            <a:r>
              <a:rPr lang="ru-RU" sz="2800" dirty="0" smtClean="0"/>
              <a:t>   </a:t>
            </a:r>
            <a:r>
              <a:rPr lang="ru-RU" dirty="0" smtClean="0"/>
              <a:t>Какую нашу валюту в давние времена «отсчитывали» топором?</a:t>
            </a:r>
          </a:p>
          <a:p>
            <a:pPr>
              <a:buNone/>
              <a:defRPr/>
            </a:pPr>
            <a:endParaRPr lang="ru-RU" sz="2800" dirty="0" smtClean="0"/>
          </a:p>
          <a:p>
            <a:pPr>
              <a:buNone/>
              <a:defRPr/>
            </a:pPr>
            <a:endParaRPr lang="ru-RU" sz="2800" dirty="0" smtClean="0"/>
          </a:p>
          <a:p>
            <a:pPr>
              <a:buNone/>
              <a:defRPr/>
            </a:pPr>
            <a:endParaRPr lang="ru-RU" sz="2800" dirty="0" smtClean="0"/>
          </a:p>
          <a:p>
            <a:pPr>
              <a:buNone/>
              <a:defRPr/>
            </a:pPr>
            <a:endParaRPr lang="ru-RU" sz="2800" dirty="0" smtClean="0">
              <a:solidFill>
                <a:schemeClr val="bg1"/>
              </a:solidFill>
              <a:cs typeface="Aharoni" pitchFamily="2" charset="-79"/>
            </a:endParaRPr>
          </a:p>
          <a:p>
            <a:pPr>
              <a:buNone/>
              <a:defRPr/>
            </a:pPr>
            <a:endParaRPr lang="ru-RU" sz="2800" dirty="0" smtClean="0">
              <a:solidFill>
                <a:schemeClr val="bg1"/>
              </a:solidFill>
              <a:cs typeface="Aharoni" pitchFamily="2" charset="-79"/>
            </a:endParaRPr>
          </a:p>
          <a:p>
            <a:pPr>
              <a:buNone/>
              <a:defRPr/>
            </a:pPr>
            <a:endParaRPr lang="ru-RU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ru-RU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endParaRPr lang="ru-RU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  <a:defRPr/>
            </a:pPr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Рубль</a:t>
            </a:r>
          </a:p>
          <a:p>
            <a:pPr>
              <a:buNone/>
              <a:defRPr/>
            </a:pPr>
            <a:endParaRPr lang="ru-RU" sz="2800" dirty="0" smtClean="0"/>
          </a:p>
          <a:p>
            <a:pPr>
              <a:buNone/>
              <a:defRPr/>
            </a:pPr>
            <a:r>
              <a:rPr lang="ru-RU" sz="2800" dirty="0" smtClean="0"/>
              <a:t> </a:t>
            </a:r>
            <a:endParaRPr lang="ru-RU" sz="2800" b="1" dirty="0" smtClean="0"/>
          </a:p>
        </p:txBody>
      </p:sp>
      <p:sp>
        <p:nvSpPr>
          <p:cNvPr id="39" name="AutoShape 4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70053" y="5822950"/>
            <a:ext cx="755650" cy="8366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CC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33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1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CC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33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1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1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CC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33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1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xit" presetSubtype="1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8" dur="60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2" presetClass="emph" presetSubtype="0" repeatCount="3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22" presetClass="entr" presetSubtype="4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6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0"/>
                            </p:stCondLst>
                            <p:childTnLst>
                              <p:par>
                                <p:cTn id="4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4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35"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4136" grpId="0" animBg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57263" y="277813"/>
            <a:ext cx="8186737" cy="5794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mtClean="0"/>
              <a:t>Вопрос 5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7172325" y="1600200"/>
            <a:ext cx="1971675" cy="4530725"/>
          </a:xfrm>
        </p:spPr>
        <p:txBody>
          <a:bodyPr/>
          <a:lstStyle/>
          <a:p>
            <a:pPr>
              <a:defRPr/>
            </a:pPr>
            <a:endParaRPr lang="ru-RU" sz="2800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sz="2800" dirty="0" smtClean="0"/>
              <a:t>             </a:t>
            </a:r>
            <a:endParaRPr lang="ru-RU" sz="2800" dirty="0"/>
          </a:p>
        </p:txBody>
      </p:sp>
      <p:grpSp>
        <p:nvGrpSpPr>
          <p:cNvPr id="5" name="Group 105"/>
          <p:cNvGrpSpPr>
            <a:grpSpLocks/>
          </p:cNvGrpSpPr>
          <p:nvPr/>
        </p:nvGrpSpPr>
        <p:grpSpPr bwMode="auto">
          <a:xfrm>
            <a:off x="7669213" y="4652963"/>
            <a:ext cx="215900" cy="844550"/>
            <a:chOff x="1338" y="2160"/>
            <a:chExt cx="125" cy="578"/>
          </a:xfrm>
        </p:grpSpPr>
        <p:sp>
          <p:nvSpPr>
            <p:cNvPr id="8212" name="AutoShape 106" descr="Песок"/>
            <p:cNvSpPr>
              <a:spLocks noChangeAspect="1" noChangeArrowheads="1"/>
            </p:cNvSpPr>
            <p:nvPr/>
          </p:nvSpPr>
          <p:spPr bwMode="auto">
            <a:xfrm>
              <a:off x="1338" y="2205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3" name="AutoShape 107" descr="Песок"/>
            <p:cNvSpPr>
              <a:spLocks noChangeAspect="1" noChangeArrowheads="1"/>
            </p:cNvSpPr>
            <p:nvPr/>
          </p:nvSpPr>
          <p:spPr bwMode="auto">
            <a:xfrm>
              <a:off x="1383" y="2251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4" name="AutoShape 108" descr="Песок"/>
            <p:cNvSpPr>
              <a:spLocks noChangeAspect="1" noChangeArrowheads="1"/>
            </p:cNvSpPr>
            <p:nvPr/>
          </p:nvSpPr>
          <p:spPr bwMode="auto">
            <a:xfrm>
              <a:off x="1338" y="2296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5" name="AutoShape 109" descr="Песок"/>
            <p:cNvSpPr>
              <a:spLocks noChangeAspect="1" noChangeArrowheads="1"/>
            </p:cNvSpPr>
            <p:nvPr/>
          </p:nvSpPr>
          <p:spPr bwMode="auto">
            <a:xfrm>
              <a:off x="1383" y="2341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6" name="AutoShape 110" descr="Песок"/>
            <p:cNvSpPr>
              <a:spLocks noChangeAspect="1" noChangeArrowheads="1"/>
            </p:cNvSpPr>
            <p:nvPr/>
          </p:nvSpPr>
          <p:spPr bwMode="auto">
            <a:xfrm>
              <a:off x="1428" y="2296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7" name="AutoShape 111" descr="Песок"/>
            <p:cNvSpPr>
              <a:spLocks noChangeAspect="1" noChangeArrowheads="1"/>
            </p:cNvSpPr>
            <p:nvPr/>
          </p:nvSpPr>
          <p:spPr bwMode="auto">
            <a:xfrm>
              <a:off x="1428" y="2205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8" name="AutoShape 112" descr="Песок"/>
            <p:cNvSpPr>
              <a:spLocks noChangeAspect="1" noChangeArrowheads="1"/>
            </p:cNvSpPr>
            <p:nvPr/>
          </p:nvSpPr>
          <p:spPr bwMode="auto">
            <a:xfrm>
              <a:off x="1383" y="2160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19" name="AutoShape 113" descr="Песок"/>
            <p:cNvSpPr>
              <a:spLocks noChangeAspect="1" noChangeArrowheads="1"/>
            </p:cNvSpPr>
            <p:nvPr/>
          </p:nvSpPr>
          <p:spPr bwMode="auto">
            <a:xfrm>
              <a:off x="1429" y="2387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0" name="AutoShape 114" descr="Песок"/>
            <p:cNvSpPr>
              <a:spLocks noChangeAspect="1" noChangeArrowheads="1"/>
            </p:cNvSpPr>
            <p:nvPr/>
          </p:nvSpPr>
          <p:spPr bwMode="auto">
            <a:xfrm>
              <a:off x="1338" y="2387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1" name="AutoShape 115" descr="Песок"/>
            <p:cNvSpPr>
              <a:spLocks noChangeAspect="1" noChangeArrowheads="1"/>
            </p:cNvSpPr>
            <p:nvPr/>
          </p:nvSpPr>
          <p:spPr bwMode="auto">
            <a:xfrm>
              <a:off x="1429" y="2432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2" name="AutoShape 116" descr="Песок"/>
            <p:cNvSpPr>
              <a:spLocks noChangeAspect="1" noChangeArrowheads="1"/>
            </p:cNvSpPr>
            <p:nvPr/>
          </p:nvSpPr>
          <p:spPr bwMode="auto">
            <a:xfrm>
              <a:off x="1383" y="2432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3" name="AutoShape 117" descr="Песок"/>
            <p:cNvSpPr>
              <a:spLocks noChangeAspect="1" noChangeArrowheads="1"/>
            </p:cNvSpPr>
            <p:nvPr/>
          </p:nvSpPr>
          <p:spPr bwMode="auto">
            <a:xfrm>
              <a:off x="1338" y="247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4" name="AutoShape 118" descr="Песок"/>
            <p:cNvSpPr>
              <a:spLocks noChangeAspect="1" noChangeArrowheads="1"/>
            </p:cNvSpPr>
            <p:nvPr/>
          </p:nvSpPr>
          <p:spPr bwMode="auto">
            <a:xfrm>
              <a:off x="1429" y="2523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5" name="AutoShape 119" descr="Песок"/>
            <p:cNvSpPr>
              <a:spLocks noChangeAspect="1" noChangeArrowheads="1"/>
            </p:cNvSpPr>
            <p:nvPr/>
          </p:nvSpPr>
          <p:spPr bwMode="auto">
            <a:xfrm>
              <a:off x="1383" y="2523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6" name="AutoShape 120" descr="Песок"/>
            <p:cNvSpPr>
              <a:spLocks noChangeAspect="1" noChangeArrowheads="1"/>
            </p:cNvSpPr>
            <p:nvPr/>
          </p:nvSpPr>
          <p:spPr bwMode="auto">
            <a:xfrm>
              <a:off x="1383" y="256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7" name="AutoShape 121" descr="Песок"/>
            <p:cNvSpPr>
              <a:spLocks noChangeAspect="1" noChangeArrowheads="1"/>
            </p:cNvSpPr>
            <p:nvPr/>
          </p:nvSpPr>
          <p:spPr bwMode="auto">
            <a:xfrm>
              <a:off x="1338" y="256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8" name="AutoShape 122" descr="Песок"/>
            <p:cNvSpPr>
              <a:spLocks noChangeAspect="1" noChangeArrowheads="1"/>
            </p:cNvSpPr>
            <p:nvPr/>
          </p:nvSpPr>
          <p:spPr bwMode="auto">
            <a:xfrm>
              <a:off x="1429" y="261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29" name="AutoShape 123" descr="Песок"/>
            <p:cNvSpPr>
              <a:spLocks noChangeAspect="1" noChangeArrowheads="1"/>
            </p:cNvSpPr>
            <p:nvPr/>
          </p:nvSpPr>
          <p:spPr bwMode="auto">
            <a:xfrm>
              <a:off x="1383" y="2659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30" name="AutoShape 124" descr="Песок"/>
            <p:cNvSpPr>
              <a:spLocks noChangeAspect="1" noChangeArrowheads="1"/>
            </p:cNvSpPr>
            <p:nvPr/>
          </p:nvSpPr>
          <p:spPr bwMode="auto">
            <a:xfrm>
              <a:off x="1338" y="261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31" name="AutoShape 125" descr="Песок"/>
            <p:cNvSpPr>
              <a:spLocks noChangeAspect="1" noChangeArrowheads="1"/>
            </p:cNvSpPr>
            <p:nvPr/>
          </p:nvSpPr>
          <p:spPr bwMode="auto">
            <a:xfrm>
              <a:off x="1338" y="270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32" name="AutoShape 126" descr="Песок"/>
            <p:cNvSpPr>
              <a:spLocks noChangeAspect="1" noChangeArrowheads="1"/>
            </p:cNvSpPr>
            <p:nvPr/>
          </p:nvSpPr>
          <p:spPr bwMode="auto">
            <a:xfrm>
              <a:off x="1383" y="270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198" name="Group 127"/>
          <p:cNvGrpSpPr>
            <a:grpSpLocks/>
          </p:cNvGrpSpPr>
          <p:nvPr/>
        </p:nvGrpSpPr>
        <p:grpSpPr bwMode="auto">
          <a:xfrm>
            <a:off x="6948488" y="3429000"/>
            <a:ext cx="1727200" cy="2393950"/>
            <a:chOff x="1020" y="1480"/>
            <a:chExt cx="1270" cy="1734"/>
          </a:xfrm>
        </p:grpSpPr>
        <p:grpSp>
          <p:nvGrpSpPr>
            <p:cNvPr id="8205" name="Group 128"/>
            <p:cNvGrpSpPr>
              <a:grpSpLocks/>
            </p:cNvGrpSpPr>
            <p:nvPr/>
          </p:nvGrpSpPr>
          <p:grpSpPr bwMode="auto">
            <a:xfrm>
              <a:off x="1247" y="1570"/>
              <a:ext cx="758" cy="1574"/>
              <a:chOff x="1429" y="1979"/>
              <a:chExt cx="576" cy="1165"/>
            </a:xfrm>
          </p:grpSpPr>
          <p:sp>
            <p:nvSpPr>
              <p:cNvPr id="8210" name="AutoShape 129"/>
              <p:cNvSpPr>
                <a:spLocks noChangeArrowheads="1"/>
              </p:cNvSpPr>
              <p:nvPr/>
            </p:nvSpPr>
            <p:spPr bwMode="auto">
              <a:xfrm>
                <a:off x="1429" y="2568"/>
                <a:ext cx="576" cy="576"/>
              </a:xfrm>
              <a:prstGeom prst="octagon">
                <a:avLst>
                  <a:gd name="adj" fmla="val 35069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8211" name="AutoShape 130"/>
              <p:cNvSpPr>
                <a:spLocks noChangeArrowheads="1"/>
              </p:cNvSpPr>
              <p:nvPr/>
            </p:nvSpPr>
            <p:spPr bwMode="auto">
              <a:xfrm>
                <a:off x="1429" y="1979"/>
                <a:ext cx="576" cy="576"/>
              </a:xfrm>
              <a:prstGeom prst="octagon">
                <a:avLst>
                  <a:gd name="adj" fmla="val 35069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8206" name="AutoShape 131" descr="Орех"/>
            <p:cNvSpPr>
              <a:spLocks noChangeArrowheads="1"/>
            </p:cNvSpPr>
            <p:nvPr/>
          </p:nvSpPr>
          <p:spPr bwMode="auto">
            <a:xfrm>
              <a:off x="1020" y="1480"/>
              <a:ext cx="1270" cy="192"/>
            </a:xfrm>
            <a:prstGeom prst="flowChartTerminator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7" name="AutoShape 132" descr="Орех"/>
            <p:cNvSpPr>
              <a:spLocks noChangeArrowheads="1"/>
            </p:cNvSpPr>
            <p:nvPr/>
          </p:nvSpPr>
          <p:spPr bwMode="auto">
            <a:xfrm>
              <a:off x="1020" y="3022"/>
              <a:ext cx="1270" cy="192"/>
            </a:xfrm>
            <a:prstGeom prst="flowChartTerminator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208" name="Line 133"/>
            <p:cNvSpPr>
              <a:spLocks noChangeShapeType="1"/>
            </p:cNvSpPr>
            <p:nvPr/>
          </p:nvSpPr>
          <p:spPr bwMode="auto">
            <a:xfrm>
              <a:off x="2154" y="1661"/>
              <a:ext cx="0" cy="1361"/>
            </a:xfrm>
            <a:prstGeom prst="line">
              <a:avLst/>
            </a:prstGeom>
            <a:noFill/>
            <a:ln w="76200">
              <a:pattFill prst="pct70">
                <a:fgClr>
                  <a:srgbClr val="993300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9" name="Line 134"/>
            <p:cNvSpPr>
              <a:spLocks noChangeShapeType="1"/>
            </p:cNvSpPr>
            <p:nvPr/>
          </p:nvSpPr>
          <p:spPr bwMode="auto">
            <a:xfrm>
              <a:off x="1111" y="1661"/>
              <a:ext cx="0" cy="1361"/>
            </a:xfrm>
            <a:prstGeom prst="line">
              <a:avLst/>
            </a:prstGeom>
            <a:noFill/>
            <a:ln w="76200">
              <a:pattFill prst="pct70">
                <a:fgClr>
                  <a:srgbClr val="993300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7" name="Freeform 135" descr="Песок"/>
          <p:cNvSpPr>
            <a:spLocks/>
          </p:cNvSpPr>
          <p:nvPr/>
        </p:nvSpPr>
        <p:spPr bwMode="auto">
          <a:xfrm>
            <a:off x="7269163" y="4043363"/>
            <a:ext cx="1009650" cy="625475"/>
          </a:xfrm>
          <a:custGeom>
            <a:avLst/>
            <a:gdLst>
              <a:gd name="T0" fmla="*/ 2147483647 w 636"/>
              <a:gd name="T1" fmla="*/ 2147483647 h 394"/>
              <a:gd name="T2" fmla="*/ 2147483647 w 636"/>
              <a:gd name="T3" fmla="*/ 2147483647 h 394"/>
              <a:gd name="T4" fmla="*/ 2147483647 w 636"/>
              <a:gd name="T5" fmla="*/ 2147483647 h 394"/>
              <a:gd name="T6" fmla="*/ 2147483647 w 636"/>
              <a:gd name="T7" fmla="*/ 2147483647 h 394"/>
              <a:gd name="T8" fmla="*/ 2147483647 w 636"/>
              <a:gd name="T9" fmla="*/ 2147483647 h 394"/>
              <a:gd name="T10" fmla="*/ 2147483647 w 636"/>
              <a:gd name="T11" fmla="*/ 2147483647 h 394"/>
              <a:gd name="T12" fmla="*/ 2147483647 w 636"/>
              <a:gd name="T13" fmla="*/ 2147483647 h 394"/>
              <a:gd name="T14" fmla="*/ 2147483647 w 636"/>
              <a:gd name="T15" fmla="*/ 2147483647 h 394"/>
              <a:gd name="T16" fmla="*/ 2147483647 w 636"/>
              <a:gd name="T17" fmla="*/ 0 h 394"/>
              <a:gd name="T18" fmla="*/ 2147483647 w 636"/>
              <a:gd name="T19" fmla="*/ 2147483647 h 394"/>
              <a:gd name="T20" fmla="*/ 0 w 636"/>
              <a:gd name="T21" fmla="*/ 2147483647 h 394"/>
              <a:gd name="T22" fmla="*/ 2147483647 w 636"/>
              <a:gd name="T23" fmla="*/ 2147483647 h 39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36"/>
              <a:gd name="T37" fmla="*/ 0 h 394"/>
              <a:gd name="T38" fmla="*/ 636 w 636"/>
              <a:gd name="T39" fmla="*/ 394 h 39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36" h="394">
                <a:moveTo>
                  <a:pt x="224" y="358"/>
                </a:moveTo>
                <a:cubicBezTo>
                  <a:pt x="264" y="361"/>
                  <a:pt x="304" y="355"/>
                  <a:pt x="340" y="361"/>
                </a:cubicBezTo>
                <a:cubicBezTo>
                  <a:pt x="366" y="362"/>
                  <a:pt x="407" y="357"/>
                  <a:pt x="416" y="355"/>
                </a:cubicBezTo>
                <a:cubicBezTo>
                  <a:pt x="425" y="353"/>
                  <a:pt x="399" y="351"/>
                  <a:pt x="394" y="351"/>
                </a:cubicBezTo>
                <a:cubicBezTo>
                  <a:pt x="389" y="351"/>
                  <a:pt x="380" y="354"/>
                  <a:pt x="383" y="355"/>
                </a:cubicBezTo>
                <a:cubicBezTo>
                  <a:pt x="387" y="356"/>
                  <a:pt x="410" y="358"/>
                  <a:pt x="414" y="358"/>
                </a:cubicBezTo>
                <a:cubicBezTo>
                  <a:pt x="419" y="358"/>
                  <a:pt x="374" y="394"/>
                  <a:pt x="411" y="357"/>
                </a:cubicBezTo>
                <a:lnTo>
                  <a:pt x="633" y="133"/>
                </a:lnTo>
                <a:lnTo>
                  <a:pt x="636" y="0"/>
                </a:lnTo>
                <a:lnTo>
                  <a:pt x="4" y="11"/>
                </a:lnTo>
                <a:lnTo>
                  <a:pt x="0" y="133"/>
                </a:lnTo>
                <a:lnTo>
                  <a:pt x="224" y="358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317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" name="Freeform 136" descr="Песок"/>
          <p:cNvSpPr>
            <a:spLocks/>
          </p:cNvSpPr>
          <p:nvPr/>
        </p:nvSpPr>
        <p:spPr bwMode="auto">
          <a:xfrm>
            <a:off x="7278688" y="5086350"/>
            <a:ext cx="993775" cy="471488"/>
          </a:xfrm>
          <a:custGeom>
            <a:avLst/>
            <a:gdLst>
              <a:gd name="T0" fmla="*/ 2147483647 w 626"/>
              <a:gd name="T1" fmla="*/ 2147483647 h 297"/>
              <a:gd name="T2" fmla="*/ 2147483647 w 626"/>
              <a:gd name="T3" fmla="*/ 2147483647 h 297"/>
              <a:gd name="T4" fmla="*/ 2147483647 w 626"/>
              <a:gd name="T5" fmla="*/ 2147483647 h 297"/>
              <a:gd name="T6" fmla="*/ 2147483647 w 626"/>
              <a:gd name="T7" fmla="*/ 2147483647 h 297"/>
              <a:gd name="T8" fmla="*/ 2147483647 w 626"/>
              <a:gd name="T9" fmla="*/ 2147483647 h 297"/>
              <a:gd name="T10" fmla="*/ 2147483647 w 626"/>
              <a:gd name="T11" fmla="*/ 2147483647 h 297"/>
              <a:gd name="T12" fmla="*/ 2147483647 w 626"/>
              <a:gd name="T13" fmla="*/ 2147483647 h 297"/>
              <a:gd name="T14" fmla="*/ 2147483647 w 626"/>
              <a:gd name="T15" fmla="*/ 2147483647 h 297"/>
              <a:gd name="T16" fmla="*/ 2147483647 w 626"/>
              <a:gd name="T17" fmla="*/ 2147483647 h 297"/>
              <a:gd name="T18" fmla="*/ 2147483647 w 626"/>
              <a:gd name="T19" fmla="*/ 0 h 297"/>
              <a:gd name="T20" fmla="*/ 0 w 626"/>
              <a:gd name="T21" fmla="*/ 2147483647 h 297"/>
              <a:gd name="T22" fmla="*/ 2147483647 w 626"/>
              <a:gd name="T23" fmla="*/ 2147483647 h 297"/>
              <a:gd name="T24" fmla="*/ 2147483647 w 626"/>
              <a:gd name="T25" fmla="*/ 2147483647 h 29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26"/>
              <a:gd name="T40" fmla="*/ 0 h 297"/>
              <a:gd name="T41" fmla="*/ 626 w 626"/>
              <a:gd name="T42" fmla="*/ 297 h 29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26" h="297">
                <a:moveTo>
                  <a:pt x="120" y="292"/>
                </a:moveTo>
                <a:cubicBezTo>
                  <a:pt x="161" y="294"/>
                  <a:pt x="305" y="291"/>
                  <a:pt x="342" y="296"/>
                </a:cubicBezTo>
                <a:cubicBezTo>
                  <a:pt x="367" y="297"/>
                  <a:pt x="468" y="297"/>
                  <a:pt x="494" y="296"/>
                </a:cubicBezTo>
                <a:cubicBezTo>
                  <a:pt x="520" y="295"/>
                  <a:pt x="492" y="294"/>
                  <a:pt x="496" y="292"/>
                </a:cubicBezTo>
                <a:cubicBezTo>
                  <a:pt x="500" y="290"/>
                  <a:pt x="519" y="283"/>
                  <a:pt x="520" y="282"/>
                </a:cubicBezTo>
                <a:cubicBezTo>
                  <a:pt x="521" y="281"/>
                  <a:pt x="503" y="286"/>
                  <a:pt x="504" y="284"/>
                </a:cubicBezTo>
                <a:cubicBezTo>
                  <a:pt x="505" y="282"/>
                  <a:pt x="507" y="290"/>
                  <a:pt x="526" y="272"/>
                </a:cubicBezTo>
                <a:lnTo>
                  <a:pt x="622" y="172"/>
                </a:lnTo>
                <a:lnTo>
                  <a:pt x="622" y="164"/>
                </a:lnTo>
                <a:lnTo>
                  <a:pt x="626" y="0"/>
                </a:lnTo>
                <a:lnTo>
                  <a:pt x="0" y="4"/>
                </a:lnTo>
                <a:lnTo>
                  <a:pt x="1" y="169"/>
                </a:lnTo>
                <a:lnTo>
                  <a:pt x="120" y="292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317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35" name="AutoShape 39"/>
          <p:cNvSpPr>
            <a:spLocks noChangeArrowheads="1"/>
          </p:cNvSpPr>
          <p:nvPr/>
        </p:nvSpPr>
        <p:spPr bwMode="auto">
          <a:xfrm>
            <a:off x="6786563" y="1773238"/>
            <a:ext cx="2106612" cy="935037"/>
          </a:xfrm>
          <a:prstGeom prst="ribbon">
            <a:avLst>
              <a:gd name="adj1" fmla="val 12500"/>
              <a:gd name="adj2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FF3300"/>
                </a:solidFill>
              </a:rPr>
              <a:t>ОТВЕТ</a:t>
            </a:r>
          </a:p>
        </p:txBody>
      </p:sp>
      <p:sp>
        <p:nvSpPr>
          <p:cNvPr id="4136" name="AutoShape 40"/>
          <p:cNvSpPr>
            <a:spLocks noChangeArrowheads="1"/>
          </p:cNvSpPr>
          <p:nvPr/>
        </p:nvSpPr>
        <p:spPr bwMode="auto">
          <a:xfrm>
            <a:off x="500034" y="4929198"/>
            <a:ext cx="5929354" cy="1500198"/>
          </a:xfrm>
          <a:prstGeom prst="wedgeRectCallout">
            <a:avLst>
              <a:gd name="adj1" fmla="val -60125"/>
              <a:gd name="adj2" fmla="val 7831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r"/>
            <a:r>
              <a:rPr lang="ru-RU" sz="2800" dirty="0" smtClean="0"/>
              <a:t>Наличные деньги – это деньги в виде монет и купюр.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428596" y="1000108"/>
            <a:ext cx="6257925" cy="5572125"/>
          </a:xfrm>
        </p:spPr>
        <p:txBody>
          <a:bodyPr/>
          <a:lstStyle/>
          <a:p>
            <a:pPr>
              <a:buNone/>
              <a:defRPr/>
            </a:pPr>
            <a:endParaRPr lang="ru-RU" dirty="0" smtClean="0"/>
          </a:p>
          <a:p>
            <a:pPr>
              <a:buNone/>
              <a:defRPr/>
            </a:pPr>
            <a:r>
              <a:rPr lang="ru-RU" dirty="0" smtClean="0"/>
              <a:t>Что такое наличные деньги? </a:t>
            </a:r>
          </a:p>
          <a:p>
            <a:pPr>
              <a:defRPr/>
            </a:pP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defRPr/>
            </a:pPr>
            <a:endParaRPr lang="ru-RU" sz="2400" dirty="0" smtClean="0">
              <a:solidFill>
                <a:schemeClr val="bg1"/>
              </a:solidFill>
            </a:endParaRPr>
          </a:p>
          <a:p>
            <a:pPr>
              <a:defRPr/>
            </a:pPr>
            <a:endParaRPr lang="ru-RU" sz="2400" dirty="0" smtClean="0">
              <a:solidFill>
                <a:schemeClr val="bg1"/>
              </a:solidFill>
            </a:endParaRPr>
          </a:p>
          <a:p>
            <a:pPr>
              <a:defRPr/>
            </a:pPr>
            <a:endParaRPr lang="ru-RU" sz="2400" dirty="0" smtClean="0">
              <a:solidFill>
                <a:schemeClr val="bg1"/>
              </a:solidFill>
            </a:endParaRPr>
          </a:p>
          <a:p>
            <a:pPr>
              <a:defRPr/>
            </a:pPr>
            <a:endParaRPr lang="ru-RU" sz="2400" dirty="0" smtClean="0">
              <a:solidFill>
                <a:schemeClr val="bg1"/>
              </a:solidFill>
            </a:endParaRPr>
          </a:p>
          <a:p>
            <a:pPr>
              <a:defRPr/>
            </a:pPr>
            <a:endParaRPr lang="ru-RU" sz="2400" dirty="0" smtClean="0">
              <a:solidFill>
                <a:schemeClr val="bg1"/>
              </a:solidFill>
            </a:endParaRPr>
          </a:p>
          <a:p>
            <a:pPr>
              <a:buNone/>
              <a:defRPr/>
            </a:pPr>
            <a:endParaRPr lang="ru-RU" sz="2400" dirty="0" smtClean="0">
              <a:solidFill>
                <a:schemeClr val="bg1"/>
              </a:solidFill>
            </a:endParaRPr>
          </a:p>
          <a:p>
            <a:pPr>
              <a:buNone/>
              <a:defRPr/>
            </a:pPr>
            <a:r>
              <a:rPr lang="ru-RU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Наличные деньги – это деньги</a:t>
            </a:r>
          </a:p>
          <a:p>
            <a:pPr>
              <a:buNone/>
              <a:defRPr/>
            </a:pPr>
            <a:r>
              <a:rPr lang="ru-RU" dirty="0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в виде монет и купюр.</a:t>
            </a:r>
            <a:endParaRPr lang="ru-RU" b="1" dirty="0" smtClean="0"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AutoShape 4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67438" y="5822950"/>
            <a:ext cx="755650" cy="8366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CC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33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CC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33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CC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33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xit" presetSubtype="1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8" dur="60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2" presetClass="emph" presetSubtype="0" repeatCount="3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22" presetClass="entr" presetSubtype="4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6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0"/>
                            </p:stCondLst>
                            <p:childTnLst>
                              <p:par>
                                <p:cTn id="4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4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35"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4136" grpId="0" animBg="1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57263" y="277813"/>
            <a:ext cx="8186737" cy="5794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mtClean="0"/>
              <a:t>Вопрос 6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0" y="1000125"/>
            <a:ext cx="6257925" cy="5572125"/>
          </a:xfrm>
        </p:spPr>
        <p:txBody>
          <a:bodyPr/>
          <a:lstStyle/>
          <a:p>
            <a:pPr>
              <a:buNone/>
              <a:defRPr/>
            </a:pPr>
            <a:r>
              <a:rPr lang="ru-RU" sz="2800" dirty="0" smtClean="0"/>
              <a:t>   </a:t>
            </a:r>
            <a:r>
              <a:rPr lang="ru-RU" dirty="0" smtClean="0"/>
              <a:t>С каким городом можно познакомиться с помощью российской купюры достоинством в 10 рублей? </a:t>
            </a:r>
            <a:endParaRPr lang="ru-RU" b="1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7172325" y="1600200"/>
            <a:ext cx="1971675" cy="4530725"/>
          </a:xfrm>
        </p:spPr>
        <p:txBody>
          <a:bodyPr/>
          <a:lstStyle/>
          <a:p>
            <a:pPr>
              <a:defRPr/>
            </a:pPr>
            <a:endParaRPr lang="ru-RU" sz="2800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sz="2800" dirty="0" smtClean="0"/>
              <a:t>             </a:t>
            </a:r>
            <a:endParaRPr lang="ru-RU" sz="2800" dirty="0"/>
          </a:p>
        </p:txBody>
      </p:sp>
      <p:grpSp>
        <p:nvGrpSpPr>
          <p:cNvPr id="5" name="Group 105"/>
          <p:cNvGrpSpPr>
            <a:grpSpLocks/>
          </p:cNvGrpSpPr>
          <p:nvPr/>
        </p:nvGrpSpPr>
        <p:grpSpPr bwMode="auto">
          <a:xfrm>
            <a:off x="7669213" y="4652963"/>
            <a:ext cx="215900" cy="844550"/>
            <a:chOff x="1338" y="2160"/>
            <a:chExt cx="125" cy="578"/>
          </a:xfrm>
        </p:grpSpPr>
        <p:sp>
          <p:nvSpPr>
            <p:cNvPr id="9236" name="AutoShape 106" descr="Песок"/>
            <p:cNvSpPr>
              <a:spLocks noChangeAspect="1" noChangeArrowheads="1"/>
            </p:cNvSpPr>
            <p:nvPr/>
          </p:nvSpPr>
          <p:spPr bwMode="auto">
            <a:xfrm>
              <a:off x="1338" y="2205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37" name="AutoShape 107" descr="Песок"/>
            <p:cNvSpPr>
              <a:spLocks noChangeAspect="1" noChangeArrowheads="1"/>
            </p:cNvSpPr>
            <p:nvPr/>
          </p:nvSpPr>
          <p:spPr bwMode="auto">
            <a:xfrm>
              <a:off x="1383" y="2251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38" name="AutoShape 108" descr="Песок"/>
            <p:cNvSpPr>
              <a:spLocks noChangeAspect="1" noChangeArrowheads="1"/>
            </p:cNvSpPr>
            <p:nvPr/>
          </p:nvSpPr>
          <p:spPr bwMode="auto">
            <a:xfrm>
              <a:off x="1338" y="2296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39" name="AutoShape 109" descr="Песок"/>
            <p:cNvSpPr>
              <a:spLocks noChangeAspect="1" noChangeArrowheads="1"/>
            </p:cNvSpPr>
            <p:nvPr/>
          </p:nvSpPr>
          <p:spPr bwMode="auto">
            <a:xfrm>
              <a:off x="1383" y="2341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0" name="AutoShape 110" descr="Песок"/>
            <p:cNvSpPr>
              <a:spLocks noChangeAspect="1" noChangeArrowheads="1"/>
            </p:cNvSpPr>
            <p:nvPr/>
          </p:nvSpPr>
          <p:spPr bwMode="auto">
            <a:xfrm>
              <a:off x="1428" y="2296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1" name="AutoShape 111" descr="Песок"/>
            <p:cNvSpPr>
              <a:spLocks noChangeAspect="1" noChangeArrowheads="1"/>
            </p:cNvSpPr>
            <p:nvPr/>
          </p:nvSpPr>
          <p:spPr bwMode="auto">
            <a:xfrm>
              <a:off x="1428" y="2205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2" name="AutoShape 112" descr="Песок"/>
            <p:cNvSpPr>
              <a:spLocks noChangeAspect="1" noChangeArrowheads="1"/>
            </p:cNvSpPr>
            <p:nvPr/>
          </p:nvSpPr>
          <p:spPr bwMode="auto">
            <a:xfrm>
              <a:off x="1383" y="2160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3" name="AutoShape 113" descr="Песок"/>
            <p:cNvSpPr>
              <a:spLocks noChangeAspect="1" noChangeArrowheads="1"/>
            </p:cNvSpPr>
            <p:nvPr/>
          </p:nvSpPr>
          <p:spPr bwMode="auto">
            <a:xfrm>
              <a:off x="1429" y="2387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4" name="AutoShape 114" descr="Песок"/>
            <p:cNvSpPr>
              <a:spLocks noChangeAspect="1" noChangeArrowheads="1"/>
            </p:cNvSpPr>
            <p:nvPr/>
          </p:nvSpPr>
          <p:spPr bwMode="auto">
            <a:xfrm>
              <a:off x="1338" y="2387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5" name="AutoShape 115" descr="Песок"/>
            <p:cNvSpPr>
              <a:spLocks noChangeAspect="1" noChangeArrowheads="1"/>
            </p:cNvSpPr>
            <p:nvPr/>
          </p:nvSpPr>
          <p:spPr bwMode="auto">
            <a:xfrm>
              <a:off x="1429" y="2432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6" name="AutoShape 116" descr="Песок"/>
            <p:cNvSpPr>
              <a:spLocks noChangeAspect="1" noChangeArrowheads="1"/>
            </p:cNvSpPr>
            <p:nvPr/>
          </p:nvSpPr>
          <p:spPr bwMode="auto">
            <a:xfrm>
              <a:off x="1383" y="2432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7" name="AutoShape 117" descr="Песок"/>
            <p:cNvSpPr>
              <a:spLocks noChangeAspect="1" noChangeArrowheads="1"/>
            </p:cNvSpPr>
            <p:nvPr/>
          </p:nvSpPr>
          <p:spPr bwMode="auto">
            <a:xfrm>
              <a:off x="1338" y="247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8" name="AutoShape 118" descr="Песок"/>
            <p:cNvSpPr>
              <a:spLocks noChangeAspect="1" noChangeArrowheads="1"/>
            </p:cNvSpPr>
            <p:nvPr/>
          </p:nvSpPr>
          <p:spPr bwMode="auto">
            <a:xfrm>
              <a:off x="1429" y="2523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49" name="AutoShape 119" descr="Песок"/>
            <p:cNvSpPr>
              <a:spLocks noChangeAspect="1" noChangeArrowheads="1"/>
            </p:cNvSpPr>
            <p:nvPr/>
          </p:nvSpPr>
          <p:spPr bwMode="auto">
            <a:xfrm>
              <a:off x="1383" y="2523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50" name="AutoShape 120" descr="Песок"/>
            <p:cNvSpPr>
              <a:spLocks noChangeAspect="1" noChangeArrowheads="1"/>
            </p:cNvSpPr>
            <p:nvPr/>
          </p:nvSpPr>
          <p:spPr bwMode="auto">
            <a:xfrm>
              <a:off x="1383" y="256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51" name="AutoShape 121" descr="Песок"/>
            <p:cNvSpPr>
              <a:spLocks noChangeAspect="1" noChangeArrowheads="1"/>
            </p:cNvSpPr>
            <p:nvPr/>
          </p:nvSpPr>
          <p:spPr bwMode="auto">
            <a:xfrm>
              <a:off x="1338" y="256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52" name="AutoShape 122" descr="Песок"/>
            <p:cNvSpPr>
              <a:spLocks noChangeAspect="1" noChangeArrowheads="1"/>
            </p:cNvSpPr>
            <p:nvPr/>
          </p:nvSpPr>
          <p:spPr bwMode="auto">
            <a:xfrm>
              <a:off x="1429" y="261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53" name="AutoShape 123" descr="Песок"/>
            <p:cNvSpPr>
              <a:spLocks noChangeAspect="1" noChangeArrowheads="1"/>
            </p:cNvSpPr>
            <p:nvPr/>
          </p:nvSpPr>
          <p:spPr bwMode="auto">
            <a:xfrm>
              <a:off x="1383" y="2659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54" name="AutoShape 124" descr="Песок"/>
            <p:cNvSpPr>
              <a:spLocks noChangeAspect="1" noChangeArrowheads="1"/>
            </p:cNvSpPr>
            <p:nvPr/>
          </p:nvSpPr>
          <p:spPr bwMode="auto">
            <a:xfrm>
              <a:off x="1338" y="261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55" name="AutoShape 125" descr="Песок"/>
            <p:cNvSpPr>
              <a:spLocks noChangeAspect="1" noChangeArrowheads="1"/>
            </p:cNvSpPr>
            <p:nvPr/>
          </p:nvSpPr>
          <p:spPr bwMode="auto">
            <a:xfrm>
              <a:off x="1338" y="270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56" name="AutoShape 126" descr="Песок"/>
            <p:cNvSpPr>
              <a:spLocks noChangeAspect="1" noChangeArrowheads="1"/>
            </p:cNvSpPr>
            <p:nvPr/>
          </p:nvSpPr>
          <p:spPr bwMode="auto">
            <a:xfrm>
              <a:off x="1383" y="270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222" name="Group 127"/>
          <p:cNvGrpSpPr>
            <a:grpSpLocks/>
          </p:cNvGrpSpPr>
          <p:nvPr/>
        </p:nvGrpSpPr>
        <p:grpSpPr bwMode="auto">
          <a:xfrm>
            <a:off x="6948488" y="3429000"/>
            <a:ext cx="1727200" cy="2393950"/>
            <a:chOff x="1020" y="1480"/>
            <a:chExt cx="1270" cy="1734"/>
          </a:xfrm>
        </p:grpSpPr>
        <p:grpSp>
          <p:nvGrpSpPr>
            <p:cNvPr id="9229" name="Group 128"/>
            <p:cNvGrpSpPr>
              <a:grpSpLocks/>
            </p:cNvGrpSpPr>
            <p:nvPr/>
          </p:nvGrpSpPr>
          <p:grpSpPr bwMode="auto">
            <a:xfrm>
              <a:off x="1247" y="1570"/>
              <a:ext cx="758" cy="1574"/>
              <a:chOff x="1429" y="1979"/>
              <a:chExt cx="576" cy="1165"/>
            </a:xfrm>
          </p:grpSpPr>
          <p:sp>
            <p:nvSpPr>
              <p:cNvPr id="9234" name="AutoShape 129"/>
              <p:cNvSpPr>
                <a:spLocks noChangeArrowheads="1"/>
              </p:cNvSpPr>
              <p:nvPr/>
            </p:nvSpPr>
            <p:spPr bwMode="auto">
              <a:xfrm>
                <a:off x="1429" y="2568"/>
                <a:ext cx="576" cy="576"/>
              </a:xfrm>
              <a:prstGeom prst="octagon">
                <a:avLst>
                  <a:gd name="adj" fmla="val 35069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35" name="AutoShape 130"/>
              <p:cNvSpPr>
                <a:spLocks noChangeArrowheads="1"/>
              </p:cNvSpPr>
              <p:nvPr/>
            </p:nvSpPr>
            <p:spPr bwMode="auto">
              <a:xfrm>
                <a:off x="1429" y="1979"/>
                <a:ext cx="576" cy="576"/>
              </a:xfrm>
              <a:prstGeom prst="octagon">
                <a:avLst>
                  <a:gd name="adj" fmla="val 35069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9230" name="AutoShape 131" descr="Орех"/>
            <p:cNvSpPr>
              <a:spLocks noChangeArrowheads="1"/>
            </p:cNvSpPr>
            <p:nvPr/>
          </p:nvSpPr>
          <p:spPr bwMode="auto">
            <a:xfrm>
              <a:off x="1020" y="1480"/>
              <a:ext cx="1270" cy="192"/>
            </a:xfrm>
            <a:prstGeom prst="flowChartTerminator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31" name="AutoShape 132" descr="Орех"/>
            <p:cNvSpPr>
              <a:spLocks noChangeArrowheads="1"/>
            </p:cNvSpPr>
            <p:nvPr/>
          </p:nvSpPr>
          <p:spPr bwMode="auto">
            <a:xfrm>
              <a:off x="1020" y="3022"/>
              <a:ext cx="1270" cy="192"/>
            </a:xfrm>
            <a:prstGeom prst="flowChartTerminator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232" name="Line 133"/>
            <p:cNvSpPr>
              <a:spLocks noChangeShapeType="1"/>
            </p:cNvSpPr>
            <p:nvPr/>
          </p:nvSpPr>
          <p:spPr bwMode="auto">
            <a:xfrm>
              <a:off x="2154" y="1661"/>
              <a:ext cx="0" cy="1361"/>
            </a:xfrm>
            <a:prstGeom prst="line">
              <a:avLst/>
            </a:prstGeom>
            <a:noFill/>
            <a:ln w="76200">
              <a:pattFill prst="pct70">
                <a:fgClr>
                  <a:srgbClr val="993300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3" name="Line 134"/>
            <p:cNvSpPr>
              <a:spLocks noChangeShapeType="1"/>
            </p:cNvSpPr>
            <p:nvPr/>
          </p:nvSpPr>
          <p:spPr bwMode="auto">
            <a:xfrm>
              <a:off x="1111" y="1661"/>
              <a:ext cx="0" cy="1361"/>
            </a:xfrm>
            <a:prstGeom prst="line">
              <a:avLst/>
            </a:prstGeom>
            <a:noFill/>
            <a:ln w="76200">
              <a:pattFill prst="pct70">
                <a:fgClr>
                  <a:srgbClr val="993300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7" name="Freeform 135" descr="Песок"/>
          <p:cNvSpPr>
            <a:spLocks/>
          </p:cNvSpPr>
          <p:nvPr/>
        </p:nvSpPr>
        <p:spPr bwMode="auto">
          <a:xfrm>
            <a:off x="7269163" y="4043363"/>
            <a:ext cx="1009650" cy="625475"/>
          </a:xfrm>
          <a:custGeom>
            <a:avLst/>
            <a:gdLst>
              <a:gd name="T0" fmla="*/ 2147483647 w 636"/>
              <a:gd name="T1" fmla="*/ 2147483647 h 394"/>
              <a:gd name="T2" fmla="*/ 2147483647 w 636"/>
              <a:gd name="T3" fmla="*/ 2147483647 h 394"/>
              <a:gd name="T4" fmla="*/ 2147483647 w 636"/>
              <a:gd name="T5" fmla="*/ 2147483647 h 394"/>
              <a:gd name="T6" fmla="*/ 2147483647 w 636"/>
              <a:gd name="T7" fmla="*/ 2147483647 h 394"/>
              <a:gd name="T8" fmla="*/ 2147483647 w 636"/>
              <a:gd name="T9" fmla="*/ 2147483647 h 394"/>
              <a:gd name="T10" fmla="*/ 2147483647 w 636"/>
              <a:gd name="T11" fmla="*/ 2147483647 h 394"/>
              <a:gd name="T12" fmla="*/ 2147483647 w 636"/>
              <a:gd name="T13" fmla="*/ 2147483647 h 394"/>
              <a:gd name="T14" fmla="*/ 2147483647 w 636"/>
              <a:gd name="T15" fmla="*/ 2147483647 h 394"/>
              <a:gd name="T16" fmla="*/ 2147483647 w 636"/>
              <a:gd name="T17" fmla="*/ 0 h 394"/>
              <a:gd name="T18" fmla="*/ 2147483647 w 636"/>
              <a:gd name="T19" fmla="*/ 2147483647 h 394"/>
              <a:gd name="T20" fmla="*/ 0 w 636"/>
              <a:gd name="T21" fmla="*/ 2147483647 h 394"/>
              <a:gd name="T22" fmla="*/ 2147483647 w 636"/>
              <a:gd name="T23" fmla="*/ 2147483647 h 39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36"/>
              <a:gd name="T37" fmla="*/ 0 h 394"/>
              <a:gd name="T38" fmla="*/ 636 w 636"/>
              <a:gd name="T39" fmla="*/ 394 h 39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36" h="394">
                <a:moveTo>
                  <a:pt x="224" y="358"/>
                </a:moveTo>
                <a:cubicBezTo>
                  <a:pt x="264" y="361"/>
                  <a:pt x="304" y="355"/>
                  <a:pt x="340" y="361"/>
                </a:cubicBezTo>
                <a:cubicBezTo>
                  <a:pt x="366" y="362"/>
                  <a:pt x="407" y="357"/>
                  <a:pt x="416" y="355"/>
                </a:cubicBezTo>
                <a:cubicBezTo>
                  <a:pt x="425" y="353"/>
                  <a:pt x="399" y="351"/>
                  <a:pt x="394" y="351"/>
                </a:cubicBezTo>
                <a:cubicBezTo>
                  <a:pt x="389" y="351"/>
                  <a:pt x="380" y="354"/>
                  <a:pt x="383" y="355"/>
                </a:cubicBezTo>
                <a:cubicBezTo>
                  <a:pt x="387" y="356"/>
                  <a:pt x="410" y="358"/>
                  <a:pt x="414" y="358"/>
                </a:cubicBezTo>
                <a:cubicBezTo>
                  <a:pt x="419" y="358"/>
                  <a:pt x="374" y="394"/>
                  <a:pt x="411" y="357"/>
                </a:cubicBezTo>
                <a:lnTo>
                  <a:pt x="633" y="133"/>
                </a:lnTo>
                <a:lnTo>
                  <a:pt x="636" y="0"/>
                </a:lnTo>
                <a:lnTo>
                  <a:pt x="4" y="11"/>
                </a:lnTo>
                <a:lnTo>
                  <a:pt x="0" y="133"/>
                </a:lnTo>
                <a:lnTo>
                  <a:pt x="224" y="358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317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" name="Freeform 136" descr="Песок"/>
          <p:cNvSpPr>
            <a:spLocks/>
          </p:cNvSpPr>
          <p:nvPr/>
        </p:nvSpPr>
        <p:spPr bwMode="auto">
          <a:xfrm>
            <a:off x="7278688" y="5086350"/>
            <a:ext cx="993775" cy="471488"/>
          </a:xfrm>
          <a:custGeom>
            <a:avLst/>
            <a:gdLst>
              <a:gd name="T0" fmla="*/ 2147483647 w 626"/>
              <a:gd name="T1" fmla="*/ 2147483647 h 297"/>
              <a:gd name="T2" fmla="*/ 2147483647 w 626"/>
              <a:gd name="T3" fmla="*/ 2147483647 h 297"/>
              <a:gd name="T4" fmla="*/ 2147483647 w 626"/>
              <a:gd name="T5" fmla="*/ 2147483647 h 297"/>
              <a:gd name="T6" fmla="*/ 2147483647 w 626"/>
              <a:gd name="T7" fmla="*/ 2147483647 h 297"/>
              <a:gd name="T8" fmla="*/ 2147483647 w 626"/>
              <a:gd name="T9" fmla="*/ 2147483647 h 297"/>
              <a:gd name="T10" fmla="*/ 2147483647 w 626"/>
              <a:gd name="T11" fmla="*/ 2147483647 h 297"/>
              <a:gd name="T12" fmla="*/ 2147483647 w 626"/>
              <a:gd name="T13" fmla="*/ 2147483647 h 297"/>
              <a:gd name="T14" fmla="*/ 2147483647 w 626"/>
              <a:gd name="T15" fmla="*/ 2147483647 h 297"/>
              <a:gd name="T16" fmla="*/ 2147483647 w 626"/>
              <a:gd name="T17" fmla="*/ 2147483647 h 297"/>
              <a:gd name="T18" fmla="*/ 2147483647 w 626"/>
              <a:gd name="T19" fmla="*/ 0 h 297"/>
              <a:gd name="T20" fmla="*/ 0 w 626"/>
              <a:gd name="T21" fmla="*/ 2147483647 h 297"/>
              <a:gd name="T22" fmla="*/ 2147483647 w 626"/>
              <a:gd name="T23" fmla="*/ 2147483647 h 297"/>
              <a:gd name="T24" fmla="*/ 2147483647 w 626"/>
              <a:gd name="T25" fmla="*/ 2147483647 h 29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26"/>
              <a:gd name="T40" fmla="*/ 0 h 297"/>
              <a:gd name="T41" fmla="*/ 626 w 626"/>
              <a:gd name="T42" fmla="*/ 297 h 29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26" h="297">
                <a:moveTo>
                  <a:pt x="120" y="292"/>
                </a:moveTo>
                <a:cubicBezTo>
                  <a:pt x="161" y="294"/>
                  <a:pt x="305" y="291"/>
                  <a:pt x="342" y="296"/>
                </a:cubicBezTo>
                <a:cubicBezTo>
                  <a:pt x="367" y="297"/>
                  <a:pt x="468" y="297"/>
                  <a:pt x="494" y="296"/>
                </a:cubicBezTo>
                <a:cubicBezTo>
                  <a:pt x="520" y="295"/>
                  <a:pt x="492" y="294"/>
                  <a:pt x="496" y="292"/>
                </a:cubicBezTo>
                <a:cubicBezTo>
                  <a:pt x="500" y="290"/>
                  <a:pt x="519" y="283"/>
                  <a:pt x="520" y="282"/>
                </a:cubicBezTo>
                <a:cubicBezTo>
                  <a:pt x="521" y="281"/>
                  <a:pt x="503" y="286"/>
                  <a:pt x="504" y="284"/>
                </a:cubicBezTo>
                <a:cubicBezTo>
                  <a:pt x="505" y="282"/>
                  <a:pt x="507" y="290"/>
                  <a:pt x="526" y="272"/>
                </a:cubicBezTo>
                <a:lnTo>
                  <a:pt x="622" y="172"/>
                </a:lnTo>
                <a:lnTo>
                  <a:pt x="622" y="164"/>
                </a:lnTo>
                <a:lnTo>
                  <a:pt x="626" y="0"/>
                </a:lnTo>
                <a:lnTo>
                  <a:pt x="0" y="4"/>
                </a:lnTo>
                <a:lnTo>
                  <a:pt x="1" y="169"/>
                </a:lnTo>
                <a:lnTo>
                  <a:pt x="120" y="292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317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35" name="AutoShape 39"/>
          <p:cNvSpPr>
            <a:spLocks noChangeArrowheads="1"/>
          </p:cNvSpPr>
          <p:nvPr/>
        </p:nvSpPr>
        <p:spPr bwMode="auto">
          <a:xfrm>
            <a:off x="6786563" y="1773238"/>
            <a:ext cx="2106612" cy="935037"/>
          </a:xfrm>
          <a:prstGeom prst="ribbon">
            <a:avLst>
              <a:gd name="adj1" fmla="val 12500"/>
              <a:gd name="adj2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FF3300"/>
                </a:solidFill>
              </a:rPr>
              <a:t>ОТВЕТ</a:t>
            </a:r>
          </a:p>
        </p:txBody>
      </p:sp>
      <p:sp>
        <p:nvSpPr>
          <p:cNvPr id="4136" name="AutoShape 40"/>
          <p:cNvSpPr>
            <a:spLocks noChangeArrowheads="1"/>
          </p:cNvSpPr>
          <p:nvPr/>
        </p:nvSpPr>
        <p:spPr bwMode="auto">
          <a:xfrm>
            <a:off x="250825" y="5000636"/>
            <a:ext cx="6715125" cy="1655752"/>
          </a:xfrm>
          <a:prstGeom prst="wedgeRectCallout">
            <a:avLst>
              <a:gd name="adj1" fmla="val 64282"/>
              <a:gd name="adj2" fmla="val 37597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Красноярск</a:t>
            </a:r>
            <a:endPara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AutoShape 4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37525" y="5828512"/>
            <a:ext cx="755650" cy="8366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7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00CC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33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1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" dur="60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2" presetClass="emph" presetSubtype="0" repeatCount="3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22" presetClass="entr" presetSubtype="4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6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0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35"/>
                  </p:tgtEl>
                </p:cond>
              </p:nextCondLst>
            </p:seq>
          </p:childTnLst>
        </p:cTn>
      </p:par>
    </p:tnLst>
    <p:bldLst>
      <p:bldP spid="3" grpId="0" build="p"/>
      <p:bldP spid="67" grpId="0" animBg="1"/>
      <p:bldP spid="68" grpId="0" animBg="1"/>
      <p:bldP spid="41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57263" y="277813"/>
            <a:ext cx="8186737" cy="5794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mtClean="0"/>
              <a:t>Вопрос 7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4294967295"/>
          </p:nvPr>
        </p:nvSpPr>
        <p:spPr>
          <a:xfrm>
            <a:off x="0" y="908050"/>
            <a:ext cx="5678488" cy="5572125"/>
          </a:xfrm>
        </p:spPr>
        <p:txBody>
          <a:bodyPr/>
          <a:lstStyle/>
          <a:p>
            <a:pPr>
              <a:buNone/>
              <a:defRPr/>
            </a:pPr>
            <a:endParaRPr lang="ru-RU" sz="2000" dirty="0" smtClean="0"/>
          </a:p>
          <a:p>
            <a:pPr>
              <a:buNone/>
              <a:defRPr/>
            </a:pPr>
            <a:r>
              <a:rPr lang="ru-RU" dirty="0" smtClean="0"/>
              <a:t>   Сколько нужно банкнот с изображением Большого театра, чтобы обменять их на одну с изображением Ярославля? </a:t>
            </a:r>
            <a:endParaRPr lang="ru-RU" b="1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4294967295"/>
          </p:nvPr>
        </p:nvSpPr>
        <p:spPr>
          <a:xfrm>
            <a:off x="7172325" y="1600200"/>
            <a:ext cx="1971675" cy="4530725"/>
          </a:xfrm>
        </p:spPr>
        <p:txBody>
          <a:bodyPr/>
          <a:lstStyle/>
          <a:p>
            <a:pPr>
              <a:defRPr/>
            </a:pPr>
            <a:endParaRPr lang="ru-RU" sz="2800" dirty="0" smtClean="0"/>
          </a:p>
          <a:p>
            <a:pPr>
              <a:buFont typeface="Wingdings" pitchFamily="2" charset="2"/>
              <a:buNone/>
              <a:defRPr/>
            </a:pPr>
            <a:r>
              <a:rPr lang="ru-RU" sz="2800" dirty="0" smtClean="0"/>
              <a:t>             </a:t>
            </a:r>
            <a:endParaRPr lang="ru-RU" sz="2800" dirty="0"/>
          </a:p>
        </p:txBody>
      </p:sp>
      <p:grpSp>
        <p:nvGrpSpPr>
          <p:cNvPr id="5" name="Group 105"/>
          <p:cNvGrpSpPr>
            <a:grpSpLocks/>
          </p:cNvGrpSpPr>
          <p:nvPr/>
        </p:nvGrpSpPr>
        <p:grpSpPr bwMode="auto">
          <a:xfrm>
            <a:off x="7669213" y="4652963"/>
            <a:ext cx="215900" cy="844550"/>
            <a:chOff x="1338" y="2160"/>
            <a:chExt cx="125" cy="578"/>
          </a:xfrm>
        </p:grpSpPr>
        <p:sp>
          <p:nvSpPr>
            <p:cNvPr id="10262" name="AutoShape 106" descr="Песок"/>
            <p:cNvSpPr>
              <a:spLocks noChangeAspect="1" noChangeArrowheads="1"/>
            </p:cNvSpPr>
            <p:nvPr/>
          </p:nvSpPr>
          <p:spPr bwMode="auto">
            <a:xfrm>
              <a:off x="1338" y="2205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3" name="AutoShape 107" descr="Песок"/>
            <p:cNvSpPr>
              <a:spLocks noChangeAspect="1" noChangeArrowheads="1"/>
            </p:cNvSpPr>
            <p:nvPr/>
          </p:nvSpPr>
          <p:spPr bwMode="auto">
            <a:xfrm>
              <a:off x="1383" y="2251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4" name="AutoShape 108" descr="Песок"/>
            <p:cNvSpPr>
              <a:spLocks noChangeAspect="1" noChangeArrowheads="1"/>
            </p:cNvSpPr>
            <p:nvPr/>
          </p:nvSpPr>
          <p:spPr bwMode="auto">
            <a:xfrm>
              <a:off x="1338" y="2296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5" name="AutoShape 109" descr="Песок"/>
            <p:cNvSpPr>
              <a:spLocks noChangeAspect="1" noChangeArrowheads="1"/>
            </p:cNvSpPr>
            <p:nvPr/>
          </p:nvSpPr>
          <p:spPr bwMode="auto">
            <a:xfrm>
              <a:off x="1383" y="2341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6" name="AutoShape 110" descr="Песок"/>
            <p:cNvSpPr>
              <a:spLocks noChangeAspect="1" noChangeArrowheads="1"/>
            </p:cNvSpPr>
            <p:nvPr/>
          </p:nvSpPr>
          <p:spPr bwMode="auto">
            <a:xfrm>
              <a:off x="1428" y="2296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7" name="AutoShape 111" descr="Песок"/>
            <p:cNvSpPr>
              <a:spLocks noChangeAspect="1" noChangeArrowheads="1"/>
            </p:cNvSpPr>
            <p:nvPr/>
          </p:nvSpPr>
          <p:spPr bwMode="auto">
            <a:xfrm>
              <a:off x="1428" y="2205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8" name="AutoShape 112" descr="Песок"/>
            <p:cNvSpPr>
              <a:spLocks noChangeAspect="1" noChangeArrowheads="1"/>
            </p:cNvSpPr>
            <p:nvPr/>
          </p:nvSpPr>
          <p:spPr bwMode="auto">
            <a:xfrm>
              <a:off x="1383" y="2160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69" name="AutoShape 113" descr="Песок"/>
            <p:cNvSpPr>
              <a:spLocks noChangeAspect="1" noChangeArrowheads="1"/>
            </p:cNvSpPr>
            <p:nvPr/>
          </p:nvSpPr>
          <p:spPr bwMode="auto">
            <a:xfrm>
              <a:off x="1429" y="2387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0" name="AutoShape 114" descr="Песок"/>
            <p:cNvSpPr>
              <a:spLocks noChangeAspect="1" noChangeArrowheads="1"/>
            </p:cNvSpPr>
            <p:nvPr/>
          </p:nvSpPr>
          <p:spPr bwMode="auto">
            <a:xfrm>
              <a:off x="1338" y="2387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1" name="AutoShape 115" descr="Песок"/>
            <p:cNvSpPr>
              <a:spLocks noChangeAspect="1" noChangeArrowheads="1"/>
            </p:cNvSpPr>
            <p:nvPr/>
          </p:nvSpPr>
          <p:spPr bwMode="auto">
            <a:xfrm>
              <a:off x="1429" y="2432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2" name="AutoShape 116" descr="Песок"/>
            <p:cNvSpPr>
              <a:spLocks noChangeAspect="1" noChangeArrowheads="1"/>
            </p:cNvSpPr>
            <p:nvPr/>
          </p:nvSpPr>
          <p:spPr bwMode="auto">
            <a:xfrm>
              <a:off x="1383" y="2432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3" name="AutoShape 117" descr="Песок"/>
            <p:cNvSpPr>
              <a:spLocks noChangeAspect="1" noChangeArrowheads="1"/>
            </p:cNvSpPr>
            <p:nvPr/>
          </p:nvSpPr>
          <p:spPr bwMode="auto">
            <a:xfrm>
              <a:off x="1338" y="247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4" name="AutoShape 118" descr="Песок"/>
            <p:cNvSpPr>
              <a:spLocks noChangeAspect="1" noChangeArrowheads="1"/>
            </p:cNvSpPr>
            <p:nvPr/>
          </p:nvSpPr>
          <p:spPr bwMode="auto">
            <a:xfrm>
              <a:off x="1429" y="2523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5" name="AutoShape 119" descr="Песок"/>
            <p:cNvSpPr>
              <a:spLocks noChangeAspect="1" noChangeArrowheads="1"/>
            </p:cNvSpPr>
            <p:nvPr/>
          </p:nvSpPr>
          <p:spPr bwMode="auto">
            <a:xfrm>
              <a:off x="1383" y="2523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6" name="AutoShape 120" descr="Песок"/>
            <p:cNvSpPr>
              <a:spLocks noChangeAspect="1" noChangeArrowheads="1"/>
            </p:cNvSpPr>
            <p:nvPr/>
          </p:nvSpPr>
          <p:spPr bwMode="auto">
            <a:xfrm>
              <a:off x="1383" y="256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7" name="AutoShape 121" descr="Песок"/>
            <p:cNvSpPr>
              <a:spLocks noChangeAspect="1" noChangeArrowheads="1"/>
            </p:cNvSpPr>
            <p:nvPr/>
          </p:nvSpPr>
          <p:spPr bwMode="auto">
            <a:xfrm>
              <a:off x="1338" y="2568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8" name="AutoShape 122" descr="Песок"/>
            <p:cNvSpPr>
              <a:spLocks noChangeAspect="1" noChangeArrowheads="1"/>
            </p:cNvSpPr>
            <p:nvPr/>
          </p:nvSpPr>
          <p:spPr bwMode="auto">
            <a:xfrm>
              <a:off x="1429" y="261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79" name="AutoShape 123" descr="Песок"/>
            <p:cNvSpPr>
              <a:spLocks noChangeAspect="1" noChangeArrowheads="1"/>
            </p:cNvSpPr>
            <p:nvPr/>
          </p:nvSpPr>
          <p:spPr bwMode="auto">
            <a:xfrm>
              <a:off x="1383" y="2659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80" name="AutoShape 124" descr="Песок"/>
            <p:cNvSpPr>
              <a:spLocks noChangeAspect="1" noChangeArrowheads="1"/>
            </p:cNvSpPr>
            <p:nvPr/>
          </p:nvSpPr>
          <p:spPr bwMode="auto">
            <a:xfrm>
              <a:off x="1338" y="261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81" name="AutoShape 125" descr="Песок"/>
            <p:cNvSpPr>
              <a:spLocks noChangeAspect="1" noChangeArrowheads="1"/>
            </p:cNvSpPr>
            <p:nvPr/>
          </p:nvSpPr>
          <p:spPr bwMode="auto">
            <a:xfrm>
              <a:off x="1338" y="270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82" name="AutoShape 126" descr="Песок"/>
            <p:cNvSpPr>
              <a:spLocks noChangeAspect="1" noChangeArrowheads="1"/>
            </p:cNvSpPr>
            <p:nvPr/>
          </p:nvSpPr>
          <p:spPr bwMode="auto">
            <a:xfrm>
              <a:off x="1383" y="2704"/>
              <a:ext cx="34" cy="34"/>
            </a:xfrm>
            <a:prstGeom prst="flowChartConnector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246" name="Group 127"/>
          <p:cNvGrpSpPr>
            <a:grpSpLocks/>
          </p:cNvGrpSpPr>
          <p:nvPr/>
        </p:nvGrpSpPr>
        <p:grpSpPr bwMode="auto">
          <a:xfrm>
            <a:off x="6948488" y="3429000"/>
            <a:ext cx="1727200" cy="2393950"/>
            <a:chOff x="1020" y="1480"/>
            <a:chExt cx="1270" cy="1734"/>
          </a:xfrm>
        </p:grpSpPr>
        <p:grpSp>
          <p:nvGrpSpPr>
            <p:cNvPr id="10255" name="Group 128"/>
            <p:cNvGrpSpPr>
              <a:grpSpLocks/>
            </p:cNvGrpSpPr>
            <p:nvPr/>
          </p:nvGrpSpPr>
          <p:grpSpPr bwMode="auto">
            <a:xfrm>
              <a:off x="1247" y="1570"/>
              <a:ext cx="758" cy="1574"/>
              <a:chOff x="1429" y="1979"/>
              <a:chExt cx="576" cy="1165"/>
            </a:xfrm>
          </p:grpSpPr>
          <p:sp>
            <p:nvSpPr>
              <p:cNvPr id="10260" name="AutoShape 129"/>
              <p:cNvSpPr>
                <a:spLocks noChangeArrowheads="1"/>
              </p:cNvSpPr>
              <p:nvPr/>
            </p:nvSpPr>
            <p:spPr bwMode="auto">
              <a:xfrm>
                <a:off x="1429" y="2568"/>
                <a:ext cx="576" cy="576"/>
              </a:xfrm>
              <a:prstGeom prst="octagon">
                <a:avLst>
                  <a:gd name="adj" fmla="val 35069"/>
                </a:avLst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261" name="AutoShape 130"/>
              <p:cNvSpPr>
                <a:spLocks noChangeArrowheads="1"/>
              </p:cNvSpPr>
              <p:nvPr/>
            </p:nvSpPr>
            <p:spPr bwMode="auto">
              <a:xfrm>
                <a:off x="1429" y="1979"/>
                <a:ext cx="576" cy="576"/>
              </a:xfrm>
              <a:prstGeom prst="octagon">
                <a:avLst>
                  <a:gd name="adj" fmla="val 35069"/>
                </a:avLst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0256" name="AutoShape 131" descr="Орех"/>
            <p:cNvSpPr>
              <a:spLocks noChangeArrowheads="1"/>
            </p:cNvSpPr>
            <p:nvPr/>
          </p:nvSpPr>
          <p:spPr bwMode="auto">
            <a:xfrm>
              <a:off x="1020" y="1480"/>
              <a:ext cx="1270" cy="192"/>
            </a:xfrm>
            <a:prstGeom prst="flowChartTerminator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7" name="AutoShape 132" descr="Орех"/>
            <p:cNvSpPr>
              <a:spLocks noChangeArrowheads="1"/>
            </p:cNvSpPr>
            <p:nvPr/>
          </p:nvSpPr>
          <p:spPr bwMode="auto">
            <a:xfrm>
              <a:off x="1020" y="3022"/>
              <a:ext cx="1270" cy="192"/>
            </a:xfrm>
            <a:prstGeom prst="flowChartTerminator">
              <a:avLst/>
            </a:prstGeom>
            <a:blipFill dpi="0" rotWithShape="1">
              <a:blip r:embed="rId4" cstate="print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258" name="Line 133"/>
            <p:cNvSpPr>
              <a:spLocks noChangeShapeType="1"/>
            </p:cNvSpPr>
            <p:nvPr/>
          </p:nvSpPr>
          <p:spPr bwMode="auto">
            <a:xfrm>
              <a:off x="2154" y="1661"/>
              <a:ext cx="0" cy="1361"/>
            </a:xfrm>
            <a:prstGeom prst="line">
              <a:avLst/>
            </a:prstGeom>
            <a:noFill/>
            <a:ln w="76200">
              <a:pattFill prst="pct70">
                <a:fgClr>
                  <a:srgbClr val="993300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9" name="Line 134"/>
            <p:cNvSpPr>
              <a:spLocks noChangeShapeType="1"/>
            </p:cNvSpPr>
            <p:nvPr/>
          </p:nvSpPr>
          <p:spPr bwMode="auto">
            <a:xfrm>
              <a:off x="1111" y="1661"/>
              <a:ext cx="0" cy="1361"/>
            </a:xfrm>
            <a:prstGeom prst="line">
              <a:avLst/>
            </a:prstGeom>
            <a:noFill/>
            <a:ln w="76200">
              <a:pattFill prst="pct70">
                <a:fgClr>
                  <a:srgbClr val="993300"/>
                </a:fgClr>
                <a:bgClr>
                  <a:srgbClr val="FFFFFF"/>
                </a:bgClr>
              </a:patt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7" name="Freeform 135" descr="Песок"/>
          <p:cNvSpPr>
            <a:spLocks/>
          </p:cNvSpPr>
          <p:nvPr/>
        </p:nvSpPr>
        <p:spPr bwMode="auto">
          <a:xfrm>
            <a:off x="7269163" y="4043363"/>
            <a:ext cx="1009650" cy="625475"/>
          </a:xfrm>
          <a:custGeom>
            <a:avLst/>
            <a:gdLst>
              <a:gd name="T0" fmla="*/ 2147483647 w 636"/>
              <a:gd name="T1" fmla="*/ 2147483647 h 394"/>
              <a:gd name="T2" fmla="*/ 2147483647 w 636"/>
              <a:gd name="T3" fmla="*/ 2147483647 h 394"/>
              <a:gd name="T4" fmla="*/ 2147483647 w 636"/>
              <a:gd name="T5" fmla="*/ 2147483647 h 394"/>
              <a:gd name="T6" fmla="*/ 2147483647 w 636"/>
              <a:gd name="T7" fmla="*/ 2147483647 h 394"/>
              <a:gd name="T8" fmla="*/ 2147483647 w 636"/>
              <a:gd name="T9" fmla="*/ 2147483647 h 394"/>
              <a:gd name="T10" fmla="*/ 2147483647 w 636"/>
              <a:gd name="T11" fmla="*/ 2147483647 h 394"/>
              <a:gd name="T12" fmla="*/ 2147483647 w 636"/>
              <a:gd name="T13" fmla="*/ 2147483647 h 394"/>
              <a:gd name="T14" fmla="*/ 2147483647 w 636"/>
              <a:gd name="T15" fmla="*/ 2147483647 h 394"/>
              <a:gd name="T16" fmla="*/ 2147483647 w 636"/>
              <a:gd name="T17" fmla="*/ 0 h 394"/>
              <a:gd name="T18" fmla="*/ 2147483647 w 636"/>
              <a:gd name="T19" fmla="*/ 2147483647 h 394"/>
              <a:gd name="T20" fmla="*/ 0 w 636"/>
              <a:gd name="T21" fmla="*/ 2147483647 h 394"/>
              <a:gd name="T22" fmla="*/ 2147483647 w 636"/>
              <a:gd name="T23" fmla="*/ 2147483647 h 39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36"/>
              <a:gd name="T37" fmla="*/ 0 h 394"/>
              <a:gd name="T38" fmla="*/ 636 w 636"/>
              <a:gd name="T39" fmla="*/ 394 h 39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36" h="394">
                <a:moveTo>
                  <a:pt x="224" y="358"/>
                </a:moveTo>
                <a:cubicBezTo>
                  <a:pt x="264" y="361"/>
                  <a:pt x="304" y="355"/>
                  <a:pt x="340" y="361"/>
                </a:cubicBezTo>
                <a:cubicBezTo>
                  <a:pt x="366" y="362"/>
                  <a:pt x="407" y="357"/>
                  <a:pt x="416" y="355"/>
                </a:cubicBezTo>
                <a:cubicBezTo>
                  <a:pt x="425" y="353"/>
                  <a:pt x="399" y="351"/>
                  <a:pt x="394" y="351"/>
                </a:cubicBezTo>
                <a:cubicBezTo>
                  <a:pt x="389" y="351"/>
                  <a:pt x="380" y="354"/>
                  <a:pt x="383" y="355"/>
                </a:cubicBezTo>
                <a:cubicBezTo>
                  <a:pt x="387" y="356"/>
                  <a:pt x="410" y="358"/>
                  <a:pt x="414" y="358"/>
                </a:cubicBezTo>
                <a:cubicBezTo>
                  <a:pt x="419" y="358"/>
                  <a:pt x="374" y="394"/>
                  <a:pt x="411" y="357"/>
                </a:cubicBezTo>
                <a:lnTo>
                  <a:pt x="633" y="133"/>
                </a:lnTo>
                <a:lnTo>
                  <a:pt x="636" y="0"/>
                </a:lnTo>
                <a:lnTo>
                  <a:pt x="4" y="11"/>
                </a:lnTo>
                <a:lnTo>
                  <a:pt x="0" y="133"/>
                </a:lnTo>
                <a:lnTo>
                  <a:pt x="224" y="358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317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" name="Freeform 136" descr="Песок"/>
          <p:cNvSpPr>
            <a:spLocks/>
          </p:cNvSpPr>
          <p:nvPr/>
        </p:nvSpPr>
        <p:spPr bwMode="auto">
          <a:xfrm>
            <a:off x="7278688" y="5086350"/>
            <a:ext cx="993775" cy="471488"/>
          </a:xfrm>
          <a:custGeom>
            <a:avLst/>
            <a:gdLst>
              <a:gd name="T0" fmla="*/ 2147483647 w 626"/>
              <a:gd name="T1" fmla="*/ 2147483647 h 297"/>
              <a:gd name="T2" fmla="*/ 2147483647 w 626"/>
              <a:gd name="T3" fmla="*/ 2147483647 h 297"/>
              <a:gd name="T4" fmla="*/ 2147483647 w 626"/>
              <a:gd name="T5" fmla="*/ 2147483647 h 297"/>
              <a:gd name="T6" fmla="*/ 2147483647 w 626"/>
              <a:gd name="T7" fmla="*/ 2147483647 h 297"/>
              <a:gd name="T8" fmla="*/ 2147483647 w 626"/>
              <a:gd name="T9" fmla="*/ 2147483647 h 297"/>
              <a:gd name="T10" fmla="*/ 2147483647 w 626"/>
              <a:gd name="T11" fmla="*/ 2147483647 h 297"/>
              <a:gd name="T12" fmla="*/ 2147483647 w 626"/>
              <a:gd name="T13" fmla="*/ 2147483647 h 297"/>
              <a:gd name="T14" fmla="*/ 2147483647 w 626"/>
              <a:gd name="T15" fmla="*/ 2147483647 h 297"/>
              <a:gd name="T16" fmla="*/ 2147483647 w 626"/>
              <a:gd name="T17" fmla="*/ 2147483647 h 297"/>
              <a:gd name="T18" fmla="*/ 2147483647 w 626"/>
              <a:gd name="T19" fmla="*/ 0 h 297"/>
              <a:gd name="T20" fmla="*/ 0 w 626"/>
              <a:gd name="T21" fmla="*/ 2147483647 h 297"/>
              <a:gd name="T22" fmla="*/ 2147483647 w 626"/>
              <a:gd name="T23" fmla="*/ 2147483647 h 297"/>
              <a:gd name="T24" fmla="*/ 2147483647 w 626"/>
              <a:gd name="T25" fmla="*/ 2147483647 h 29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626"/>
              <a:gd name="T40" fmla="*/ 0 h 297"/>
              <a:gd name="T41" fmla="*/ 626 w 626"/>
              <a:gd name="T42" fmla="*/ 297 h 29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626" h="297">
                <a:moveTo>
                  <a:pt x="120" y="292"/>
                </a:moveTo>
                <a:cubicBezTo>
                  <a:pt x="161" y="294"/>
                  <a:pt x="305" y="291"/>
                  <a:pt x="342" y="296"/>
                </a:cubicBezTo>
                <a:cubicBezTo>
                  <a:pt x="367" y="297"/>
                  <a:pt x="468" y="297"/>
                  <a:pt x="494" y="296"/>
                </a:cubicBezTo>
                <a:cubicBezTo>
                  <a:pt x="520" y="295"/>
                  <a:pt x="492" y="294"/>
                  <a:pt x="496" y="292"/>
                </a:cubicBezTo>
                <a:cubicBezTo>
                  <a:pt x="500" y="290"/>
                  <a:pt x="519" y="283"/>
                  <a:pt x="520" y="282"/>
                </a:cubicBezTo>
                <a:cubicBezTo>
                  <a:pt x="521" y="281"/>
                  <a:pt x="503" y="286"/>
                  <a:pt x="504" y="284"/>
                </a:cubicBezTo>
                <a:cubicBezTo>
                  <a:pt x="505" y="282"/>
                  <a:pt x="507" y="290"/>
                  <a:pt x="526" y="272"/>
                </a:cubicBezTo>
                <a:lnTo>
                  <a:pt x="622" y="172"/>
                </a:lnTo>
                <a:lnTo>
                  <a:pt x="622" y="164"/>
                </a:lnTo>
                <a:lnTo>
                  <a:pt x="626" y="0"/>
                </a:lnTo>
                <a:lnTo>
                  <a:pt x="0" y="4"/>
                </a:lnTo>
                <a:lnTo>
                  <a:pt x="1" y="169"/>
                </a:lnTo>
                <a:lnTo>
                  <a:pt x="120" y="292"/>
                </a:lnTo>
                <a:close/>
              </a:path>
            </a:pathLst>
          </a:custGeom>
          <a:blipFill dpi="0" rotWithShape="1">
            <a:blip r:embed="rId3" cstate="print"/>
            <a:srcRect/>
            <a:tile tx="0" ty="0" sx="100000" sy="100000" flip="none" algn="tl"/>
          </a:blipFill>
          <a:ln w="317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35" name="AutoShape 39"/>
          <p:cNvSpPr>
            <a:spLocks noChangeArrowheads="1"/>
          </p:cNvSpPr>
          <p:nvPr/>
        </p:nvSpPr>
        <p:spPr bwMode="auto">
          <a:xfrm>
            <a:off x="6786563" y="1773238"/>
            <a:ext cx="2106612" cy="935037"/>
          </a:xfrm>
          <a:prstGeom prst="ribbon">
            <a:avLst>
              <a:gd name="adj1" fmla="val 12500"/>
              <a:gd name="adj2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>
                <a:solidFill>
                  <a:srgbClr val="FF3300"/>
                </a:solidFill>
              </a:rPr>
              <a:t>ОТВЕТ</a:t>
            </a:r>
          </a:p>
        </p:txBody>
      </p:sp>
      <p:sp>
        <p:nvSpPr>
          <p:cNvPr id="4136" name="AutoShape 40"/>
          <p:cNvSpPr>
            <a:spLocks noChangeArrowheads="1"/>
          </p:cNvSpPr>
          <p:nvPr/>
        </p:nvSpPr>
        <p:spPr bwMode="auto">
          <a:xfrm>
            <a:off x="285720" y="5357826"/>
            <a:ext cx="6616700" cy="904878"/>
          </a:xfrm>
          <a:prstGeom prst="wedgeRectCallout">
            <a:avLst>
              <a:gd name="adj1" fmla="val 65491"/>
              <a:gd name="adj2" fmla="val 29889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sz="3200" b="1" dirty="0" smtClean="0">
                <a:solidFill>
                  <a:schemeClr val="bg1"/>
                </a:solidFill>
              </a:rPr>
              <a:t>10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9" name="AutoShape 4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37525" y="5844398"/>
            <a:ext cx="755650" cy="836612"/>
          </a:xfrm>
          <a:prstGeom prst="actionButtonHome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7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33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00CC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xit" presetSubtype="1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4" dur="60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32" presetClass="emph" presetSubtype="0" repeatCount="3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22" presetClass="entr" presetSubtype="4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6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0"/>
                            </p:stCondLst>
                            <p:childTnLst>
                              <p:par>
                                <p:cTn id="3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4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35"/>
                  </p:tgtEl>
                </p:cond>
              </p:nextCondLst>
            </p:seq>
          </p:childTnLst>
        </p:cTn>
      </p:par>
    </p:tnLst>
    <p:bldLst>
      <p:bldP spid="3" grpId="0" build="p"/>
      <p:bldP spid="67" grpId="0" animBg="1"/>
      <p:bldP spid="68" grpId="0" animBg="1"/>
      <p:bldP spid="4136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1791</TotalTime>
  <Words>323</Words>
  <Application>Microsoft Office PowerPoint</Application>
  <PresentationFormat>Экран (4:3)</PresentationFormat>
  <Paragraphs>125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Бумажная</vt:lpstr>
      <vt:lpstr>Презентация PowerPoint</vt:lpstr>
      <vt:lpstr>Презентация PowerPoint</vt:lpstr>
      <vt:lpstr>Вопрос 1</vt:lpstr>
      <vt:lpstr>Вопрос 2</vt:lpstr>
      <vt:lpstr>Вопрос 3</vt:lpstr>
      <vt:lpstr>Вопрос 4</vt:lpstr>
      <vt:lpstr>Вопрос 5</vt:lpstr>
      <vt:lpstr>Вопрос 6</vt:lpstr>
      <vt:lpstr>Вопрос 7</vt:lpstr>
      <vt:lpstr>Вопрос 8</vt:lpstr>
      <vt:lpstr>Вопрос 9</vt:lpstr>
      <vt:lpstr>Вопрос 10</vt:lpstr>
      <vt:lpstr>Вопрос 11</vt:lpstr>
      <vt:lpstr>Вопрос 12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Asus</cp:lastModifiedBy>
  <cp:revision>190</cp:revision>
  <dcterms:created xsi:type="dcterms:W3CDTF">2010-11-14T08:57:36Z</dcterms:created>
  <dcterms:modified xsi:type="dcterms:W3CDTF">2020-04-09T17:46:45Z</dcterms:modified>
</cp:coreProperties>
</file>