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3" r:id="rId1"/>
  </p:sldMasterIdLst>
  <p:notesMasterIdLst>
    <p:notesMasterId r:id="rId17"/>
  </p:notesMasterIdLst>
  <p:sldIdLst>
    <p:sldId id="276" r:id="rId2"/>
    <p:sldId id="256" r:id="rId3"/>
    <p:sldId id="269" r:id="rId4"/>
    <p:sldId id="275" r:id="rId5"/>
    <p:sldId id="259" r:id="rId6"/>
    <p:sldId id="260" r:id="rId7"/>
    <p:sldId id="261" r:id="rId8"/>
    <p:sldId id="262" r:id="rId9"/>
    <p:sldId id="263" r:id="rId10"/>
    <p:sldId id="274" r:id="rId11"/>
    <p:sldId id="267" r:id="rId12"/>
    <p:sldId id="266" r:id="rId13"/>
    <p:sldId id="265" r:id="rId14"/>
    <p:sldId id="268" r:id="rId15"/>
    <p:sldId id="27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15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5BECA-FE7E-4DBD-88A7-76EB76F414C8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06E0-07ED-470C-8FBA-86261DB788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93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06E0-07ED-470C-8FBA-86261DB788B8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63F1BC-D05A-4069-809F-923168F0BB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D6814-0150-4805-B94F-B3D108300E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064AF-256B-45A3-B62A-58BD6A204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3072912-9FEA-4809-9E11-AAD92F4125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47819-10B3-4950-A7AB-3BBD4C7690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26C17-A3D7-4B45-AB33-FDB03263CA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1B279-6777-4E37-AD85-9049C68AE9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8EBB-8A59-42AE-9471-B0A9413866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861CC-BF82-4548-9B85-4A1B64F18C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D82F3F5-CB4C-4AE0-901E-DB8CE2AF4A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E79689-2860-49D8-808B-CFFFF5EA3C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F7AF5E-D152-4133-A8A1-3F3FDC38E2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1.xml"/><Relationship Id="rId3" Type="http://schemas.openxmlformats.org/officeDocument/2006/relationships/image" Target="../media/image3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7.xml"/><Relationship Id="rId4" Type="http://schemas.openxmlformats.org/officeDocument/2006/relationships/image" Target="../media/image4.png"/><Relationship Id="rId9" Type="http://schemas.openxmlformats.org/officeDocument/2006/relationships/slide" Target="slide6.xml"/><Relationship Id="rId1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785926"/>
            <a:ext cx="68580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atin typeface="+mn-lt"/>
              </a:rPr>
              <a:t>ЧТО? ГДЕ? КОГДА</a:t>
            </a:r>
            <a:r>
              <a:rPr lang="ru-RU" sz="6000" dirty="0" smtClean="0">
                <a:latin typeface="+mn-lt"/>
              </a:rPr>
              <a:t>?</a:t>
            </a:r>
          </a:p>
          <a:p>
            <a:pPr algn="ctr"/>
            <a:endParaRPr lang="ru-RU" sz="1600" dirty="0">
              <a:latin typeface="+mn-lt"/>
            </a:endParaRPr>
          </a:p>
          <a:p>
            <a:pPr algn="ctr"/>
            <a:endParaRPr lang="ru-RU" sz="1600" dirty="0" smtClean="0">
              <a:latin typeface="+mn-lt"/>
            </a:endParaRPr>
          </a:p>
          <a:p>
            <a:pPr algn="ctr"/>
            <a:r>
              <a:rPr lang="ru-RU" sz="1600" dirty="0" smtClean="0">
                <a:latin typeface="+mn-lt"/>
              </a:rPr>
              <a:t>                                                     Презентацию подготовила: Павленко Е.В., </a:t>
            </a:r>
          </a:p>
          <a:p>
            <a:pPr algn="ctr"/>
            <a:r>
              <a:rPr lang="ru-RU" sz="1600" dirty="0" smtClean="0">
                <a:latin typeface="+mn-lt"/>
              </a:rPr>
              <a:t>                                               педагог дополнительного образования </a:t>
            </a:r>
          </a:p>
          <a:p>
            <a:pPr algn="ctr"/>
            <a:r>
              <a:rPr lang="ru-RU" sz="1600" dirty="0" smtClean="0">
                <a:latin typeface="+mn-lt"/>
              </a:rPr>
              <a:t>                               КГБУ ДО </a:t>
            </a:r>
            <a:r>
              <a:rPr lang="ru-RU" sz="1600" dirty="0" err="1" smtClean="0">
                <a:latin typeface="+mn-lt"/>
              </a:rPr>
              <a:t>АКЦДОТиК</a:t>
            </a:r>
            <a:r>
              <a:rPr lang="ru-RU" sz="1600" dirty="0" smtClean="0">
                <a:latin typeface="+mn-lt"/>
              </a:rPr>
              <a:t> «</a:t>
            </a:r>
            <a:r>
              <a:rPr lang="ru-RU" sz="1600" smtClean="0">
                <a:latin typeface="+mn-lt"/>
              </a:rPr>
              <a:t>Алтай».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57200" y="1000125"/>
            <a:ext cx="5043488" cy="5572125"/>
          </a:xfrm>
        </p:spPr>
        <p:txBody>
          <a:bodyPr/>
          <a:lstStyle/>
          <a:p>
            <a:pPr>
              <a:defRPr/>
            </a:pPr>
            <a:endParaRPr lang="ru-RU" sz="2400" b="1" dirty="0" smtClean="0"/>
          </a:p>
          <a:p>
            <a:pPr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8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1286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7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8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9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0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1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2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3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4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5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6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7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8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9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0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2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3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4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5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6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70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1279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1284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5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80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2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85786" y="5357826"/>
            <a:ext cx="5759450" cy="1000125"/>
          </a:xfrm>
          <a:prstGeom prst="wedgeRectCallout">
            <a:avLst>
              <a:gd name="adj1" fmla="val 71171"/>
              <a:gd name="adj2" fmla="val 4710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6" name="Содержимое 2"/>
          <p:cNvSpPr txBox="1">
            <a:spLocks/>
          </p:cNvSpPr>
          <p:nvPr/>
        </p:nvSpPr>
        <p:spPr bwMode="auto">
          <a:xfrm>
            <a:off x="0" y="404813"/>
            <a:ext cx="7019925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endParaRPr lang="ru-RU" sz="2400" b="1" kern="0" dirty="0">
              <a:effectLst>
                <a:outerShdw blurRad="38100" dist="38100" dir="2700000" algn="tl">
                  <a:srgbClr val="010199"/>
                </a:outerShdw>
              </a:effectLst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endParaRPr lang="ru-RU" sz="2400" b="1" kern="0" dirty="0">
              <a:effectLst>
                <a:outerShdw blurRad="38100" dist="38100" dir="2700000" algn="tl">
                  <a:srgbClr val="010199"/>
                </a:outerShdw>
              </a:effectLst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ru-RU" sz="2400" b="1" kern="0" dirty="0">
              <a:effectLst>
                <a:outerShdw blurRad="38100" dist="38100" dir="2700000" algn="tl">
                  <a:srgbClr val="010199"/>
                </a:outerShdw>
              </a:effectLst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ru-RU" sz="2400" b="1" kern="0" dirty="0">
              <a:effectLst>
                <a:outerShdw blurRad="38100" dist="38100" dir="2700000" algn="tl">
                  <a:srgbClr val="010199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5786" y="1428736"/>
            <a:ext cx="4929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+mn-lt"/>
              </a:rPr>
              <a:t>Сколько банков наделены правом выпуска денег в России? </a:t>
            </a:r>
            <a:endParaRPr lang="ru-RU" sz="3200" dirty="0">
              <a:latin typeface="+mn-lt"/>
            </a:endParaRPr>
          </a:p>
        </p:txBody>
      </p:sp>
      <p:sp>
        <p:nvSpPr>
          <p:cNvPr id="41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5227" y="5811862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143000"/>
            <a:ext cx="6257925" cy="5429250"/>
          </a:xfrm>
        </p:spPr>
        <p:txBody>
          <a:bodyPr/>
          <a:lstStyle/>
          <a:p>
            <a:pPr>
              <a:buNone/>
              <a:defRPr/>
            </a:pPr>
            <a:r>
              <a:rPr lang="ru-RU" sz="2400" dirty="0" smtClean="0"/>
              <a:t>    </a:t>
            </a:r>
            <a:r>
              <a:rPr lang="ru-RU" dirty="0" smtClean="0"/>
              <a:t>Из каких слов и цифр состоит микротекст на купюре? 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2309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0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1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2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3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4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5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6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7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8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9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0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1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2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3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4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5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6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7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8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9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294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2302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2307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8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03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4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5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12903" y="581173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14348" y="5357826"/>
            <a:ext cx="5857916" cy="1071570"/>
          </a:xfrm>
          <a:prstGeom prst="wedgeRectCallout">
            <a:avLst>
              <a:gd name="adj1" fmla="val 62537"/>
              <a:gd name="adj2" fmla="val 2203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«ЦБР» или «ЦБРФ» и числовых номиналов банкнот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Вопрос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6418263" cy="5572125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ru-RU" sz="2800" dirty="0" smtClean="0"/>
              <a:t>    </a:t>
            </a:r>
            <a:r>
              <a:rPr lang="ru-RU" dirty="0" smtClean="0"/>
              <a:t>Какие знаки расположены на купонных полях денежных билетов; хорошо видны при рассматривании банкнот на просвет?</a:t>
            </a:r>
            <a:endParaRPr lang="ru-RU" b="1" i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3332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3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4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5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6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7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8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9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1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2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3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4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5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6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7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8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9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0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1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2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318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3325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3330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1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6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8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1042988" y="5286387"/>
            <a:ext cx="3784600" cy="1168387"/>
          </a:xfrm>
          <a:prstGeom prst="wedgeRectCallout">
            <a:avLst>
              <a:gd name="adj1" fmla="val -55273"/>
              <a:gd name="adj2" fmla="val 6563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Водяные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12903" y="587206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5114925" cy="5572125"/>
          </a:xfrm>
        </p:spPr>
        <p:txBody>
          <a:bodyPr/>
          <a:lstStyle/>
          <a:p>
            <a:pPr>
              <a:buNone/>
              <a:defRPr/>
            </a:pPr>
            <a:r>
              <a:rPr lang="ru-RU" dirty="0" smtClean="0"/>
              <a:t>   </a:t>
            </a:r>
          </a:p>
          <a:p>
            <a:pPr>
              <a:buNone/>
              <a:defRPr/>
            </a:pPr>
            <a:r>
              <a:rPr lang="ru-RU" dirty="0" smtClean="0"/>
              <a:t>   Чем должен обладать денежный знак? 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4356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7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8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9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0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1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2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3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4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5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6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8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0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1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2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3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4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5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6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34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4349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4354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55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350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1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2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214313" y="5661025"/>
            <a:ext cx="6572250" cy="911225"/>
          </a:xfrm>
          <a:prstGeom prst="wedgeRectCallout">
            <a:avLst>
              <a:gd name="adj1" fmla="val -52046"/>
              <a:gd name="adj2" fmla="val 6635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Достоинством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7525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6257925" cy="5572125"/>
          </a:xfrm>
        </p:spPr>
        <p:txBody>
          <a:bodyPr/>
          <a:lstStyle/>
          <a:p>
            <a:pPr>
              <a:defRPr/>
            </a:pPr>
            <a:endParaRPr lang="ru-RU" b="1" dirty="0" smtClean="0"/>
          </a:p>
          <a:p>
            <a:pPr>
              <a:buNone/>
              <a:defRPr/>
            </a:pPr>
            <a:r>
              <a:rPr lang="ru-RU" dirty="0" smtClean="0"/>
              <a:t>   При царе Иване </a:t>
            </a:r>
            <a:r>
              <a:rPr lang="en-US" dirty="0" smtClean="0"/>
              <a:t>IV</a:t>
            </a:r>
            <a:r>
              <a:rPr lang="ru-RU" dirty="0" smtClean="0"/>
              <a:t> были выпущены монеты, на которых изображался Святой Георгий на коне и с копьем в руке. Как назывались эти монеты? </a:t>
            </a:r>
            <a:endParaRPr lang="ru-RU" b="1" dirty="0" smtClean="0"/>
          </a:p>
          <a:p>
            <a:pPr>
              <a:defRPr/>
            </a:pPr>
            <a:endParaRPr lang="ru-RU" b="1" dirty="0" smtClean="0"/>
          </a:p>
          <a:p>
            <a:pPr>
              <a:defRPr/>
            </a:pPr>
            <a:endParaRPr lang="ru-RU" b="1" dirty="0" smtClean="0"/>
          </a:p>
          <a:p>
            <a:pPr>
              <a:buNone/>
              <a:defRPr/>
            </a:pP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5380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1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2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5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6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7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9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0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1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3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5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6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7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8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9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0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5373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5378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9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74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5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6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7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42938" y="5373688"/>
            <a:ext cx="4144962" cy="1055687"/>
          </a:xfrm>
          <a:prstGeom prst="wedgeRectCallout">
            <a:avLst>
              <a:gd name="adj1" fmla="val -58361"/>
              <a:gd name="adj2" fmla="val 6179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Копейка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06316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3" descr="Рисунок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1636122" cy="163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1573637" y="908720"/>
            <a:ext cx="1630211" cy="383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47864" y="908720"/>
            <a:ext cx="3959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Нажать для раскручивания колеса.</a:t>
            </a:r>
            <a:endParaRPr lang="ru-RU" dirty="0"/>
          </a:p>
        </p:txBody>
      </p:sp>
      <p:sp>
        <p:nvSpPr>
          <p:cNvPr id="9" name="AutoShape 39"/>
          <p:cNvSpPr>
            <a:spLocks noChangeArrowheads="1"/>
          </p:cNvSpPr>
          <p:nvPr/>
        </p:nvSpPr>
        <p:spPr bwMode="auto">
          <a:xfrm>
            <a:off x="520331" y="2492896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>
                <a:solidFill>
                  <a:srgbClr val="FF3300"/>
                </a:solidFill>
              </a:rPr>
              <a:t>ОТВЕТ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626943" y="2852936"/>
            <a:ext cx="1224977" cy="107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7944" y="2960414"/>
            <a:ext cx="3202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Нажать, чтобы узнать ответ.</a:t>
            </a:r>
            <a:endParaRPr lang="ru-RU" dirty="0"/>
          </a:p>
        </p:txBody>
      </p:sp>
      <p:sp>
        <p:nvSpPr>
          <p:cNvPr id="13" name="AutoShape 4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560" y="4005064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367210" y="4423370"/>
            <a:ext cx="12597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15816" y="4581128"/>
            <a:ext cx="390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Нажать, чтобы вернуться к колесу.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89385" y="5589240"/>
            <a:ext cx="673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Для того, чтобы высветился вопрос, нажать мышкой на поле.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58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27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67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94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3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0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57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" descr="Рисунок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76250"/>
            <a:ext cx="5973763" cy="598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1" name="Picture 83" descr="Рисунок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412875"/>
            <a:ext cx="4164012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2" name="AutoShape 84"/>
          <p:cNvSpPr>
            <a:spLocks noChangeArrowheads="1"/>
          </p:cNvSpPr>
          <p:nvPr/>
        </p:nvSpPr>
        <p:spPr bwMode="auto">
          <a:xfrm>
            <a:off x="2339975" y="5516563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3" name="AutoShape 85"/>
          <p:cNvSpPr>
            <a:spLocks noChangeArrowheads="1"/>
          </p:cNvSpPr>
          <p:nvPr/>
        </p:nvSpPr>
        <p:spPr bwMode="auto">
          <a:xfrm>
            <a:off x="4716463" y="14128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4" name="AutoShape 86"/>
          <p:cNvSpPr>
            <a:spLocks noChangeArrowheads="1"/>
          </p:cNvSpPr>
          <p:nvPr/>
        </p:nvSpPr>
        <p:spPr bwMode="auto">
          <a:xfrm>
            <a:off x="1187450" y="479742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5" name="AutoShape 87"/>
          <p:cNvSpPr>
            <a:spLocks noChangeArrowheads="1"/>
          </p:cNvSpPr>
          <p:nvPr/>
        </p:nvSpPr>
        <p:spPr bwMode="auto">
          <a:xfrm>
            <a:off x="5364163" y="3716338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6" name="AutoShape 88"/>
          <p:cNvSpPr>
            <a:spLocks noChangeArrowheads="1"/>
          </p:cNvSpPr>
          <p:nvPr/>
        </p:nvSpPr>
        <p:spPr bwMode="auto">
          <a:xfrm>
            <a:off x="3635375" y="7651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7" name="AutoShape 89"/>
          <p:cNvSpPr>
            <a:spLocks noChangeArrowheads="1"/>
          </p:cNvSpPr>
          <p:nvPr/>
        </p:nvSpPr>
        <p:spPr bwMode="auto">
          <a:xfrm>
            <a:off x="611188" y="24923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8" name="AutoShape 90"/>
          <p:cNvSpPr>
            <a:spLocks noChangeArrowheads="1"/>
          </p:cNvSpPr>
          <p:nvPr/>
        </p:nvSpPr>
        <p:spPr bwMode="auto">
          <a:xfrm>
            <a:off x="4787900" y="479742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9" name="AutoShape 91"/>
          <p:cNvSpPr>
            <a:spLocks noChangeArrowheads="1"/>
          </p:cNvSpPr>
          <p:nvPr/>
        </p:nvSpPr>
        <p:spPr bwMode="auto">
          <a:xfrm>
            <a:off x="642910" y="3714752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0" name="AutoShape 92"/>
          <p:cNvSpPr>
            <a:spLocks noChangeArrowheads="1"/>
          </p:cNvSpPr>
          <p:nvPr/>
        </p:nvSpPr>
        <p:spPr bwMode="auto">
          <a:xfrm>
            <a:off x="1331913" y="14128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1" name="AutoShape 93"/>
          <p:cNvSpPr>
            <a:spLocks noChangeArrowheads="1"/>
          </p:cNvSpPr>
          <p:nvPr/>
        </p:nvSpPr>
        <p:spPr bwMode="auto">
          <a:xfrm>
            <a:off x="2339975" y="7651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2" name="AutoShape 94"/>
          <p:cNvSpPr>
            <a:spLocks noChangeArrowheads="1"/>
          </p:cNvSpPr>
          <p:nvPr/>
        </p:nvSpPr>
        <p:spPr bwMode="auto">
          <a:xfrm>
            <a:off x="5364163" y="2565400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3" name="AutoShape 95"/>
          <p:cNvSpPr>
            <a:spLocks noChangeArrowheads="1"/>
          </p:cNvSpPr>
          <p:nvPr/>
        </p:nvSpPr>
        <p:spPr bwMode="auto">
          <a:xfrm>
            <a:off x="3708400" y="5516563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graphicFrame>
        <p:nvGraphicFramePr>
          <p:cNvPr id="2195" name="Group 147"/>
          <p:cNvGraphicFramePr>
            <a:graphicFrameLocks noGrp="1"/>
          </p:cNvGraphicFramePr>
          <p:nvPr/>
        </p:nvGraphicFramePr>
        <p:xfrm>
          <a:off x="6877050" y="333375"/>
          <a:ext cx="2051050" cy="6048378"/>
        </p:xfrm>
        <a:graphic>
          <a:graphicData uri="http://schemas.openxmlformats.org/drawingml/2006/table">
            <a:tbl>
              <a:tblPr/>
              <a:tblGrid>
                <a:gridCol w="1025525"/>
                <a:gridCol w="102552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2190" name="Text Box 142"/>
          <p:cNvSpPr txBox="1">
            <a:spLocks noChangeArrowheads="1"/>
          </p:cNvSpPr>
          <p:nvPr/>
        </p:nvSpPr>
        <p:spPr bwMode="auto">
          <a:xfrm>
            <a:off x="6877050" y="333375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5" action="ppaction://hlinksldjump"/>
              </a:rPr>
              <a:t>1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192" name="Text Box 144"/>
          <p:cNvSpPr txBox="1">
            <a:spLocks noChangeArrowheads="1"/>
          </p:cNvSpPr>
          <p:nvPr/>
        </p:nvSpPr>
        <p:spPr bwMode="auto">
          <a:xfrm>
            <a:off x="6877050" y="1341438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6" action="ppaction://hlinksldjump"/>
              </a:rPr>
              <a:t>2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6877050" y="2349500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7" action="ppaction://hlinksldjump"/>
              </a:rPr>
              <a:t>3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7885113" y="333375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8" action="ppaction://hlinksldjump"/>
              </a:rPr>
              <a:t>7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6877050" y="3357563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9" action="ppaction://hlinksldjump"/>
              </a:rPr>
              <a:t>4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6877050" y="4365625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10" action="ppaction://hlinksldjump"/>
              </a:rPr>
              <a:t>5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200" name="Text Box 152"/>
          <p:cNvSpPr txBox="1">
            <a:spLocks noChangeArrowheads="1"/>
          </p:cNvSpPr>
          <p:nvPr/>
        </p:nvSpPr>
        <p:spPr bwMode="auto">
          <a:xfrm>
            <a:off x="6877050" y="5373688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11" action="ppaction://hlinksldjump"/>
              </a:rPr>
              <a:t>6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201" name="Text Box 153"/>
          <p:cNvSpPr txBox="1">
            <a:spLocks noChangeArrowheads="1"/>
          </p:cNvSpPr>
          <p:nvPr/>
        </p:nvSpPr>
        <p:spPr bwMode="auto">
          <a:xfrm>
            <a:off x="7885113" y="1341438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12" action="ppaction://hlinksldjump"/>
              </a:rPr>
              <a:t>8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202" name="Text Box 154"/>
          <p:cNvSpPr txBox="1">
            <a:spLocks noChangeArrowheads="1"/>
          </p:cNvSpPr>
          <p:nvPr/>
        </p:nvSpPr>
        <p:spPr bwMode="auto">
          <a:xfrm>
            <a:off x="7885113" y="2349500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hlinkClick r:id="rId13" action="ppaction://hlinksldjump"/>
              </a:rPr>
              <a:t>9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7885113" y="3357563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hlinkClick r:id="rId14" action="ppaction://hlinksldjump"/>
              </a:rPr>
              <a:t>10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2204" name="Text Box 156"/>
          <p:cNvSpPr txBox="1">
            <a:spLocks noChangeArrowheads="1"/>
          </p:cNvSpPr>
          <p:nvPr/>
        </p:nvSpPr>
        <p:spPr bwMode="auto">
          <a:xfrm>
            <a:off x="7885113" y="4365625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hlinkClick r:id="rId15" action="ppaction://hlinksldjump"/>
              </a:rPr>
              <a:t>11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7885113" y="5373688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hlinkClick r:id="rId16" action="ppaction://hlinksldjump"/>
              </a:rPr>
              <a:t>12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800000">
                                      <p:cBhvr>
                                        <p:cTn id="1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2700000">
                                      <p:cBhvr>
                                        <p:cTn id="22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6700000">
                                      <p:cBhvr>
                                        <p:cTn id="30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9400000">
                                      <p:cBhvr>
                                        <p:cTn id="38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00">
                                      <p:cBhvr>
                                        <p:cTn id="4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300000">
                                      <p:cBhvr>
                                        <p:cTn id="5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0700000">
                                      <p:cBhvr>
                                        <p:cTn id="62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0">
                                      <p:cBhvr>
                                        <p:cTn id="70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5700000">
                                      <p:cBhvr>
                                        <p:cTn id="78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8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9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3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0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0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4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8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5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2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9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6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3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0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</p:childTnLst>
        </p:cTn>
      </p:par>
    </p:tnLst>
    <p:bldLst>
      <p:bldP spid="2132" grpId="0" animBg="1"/>
      <p:bldP spid="2133" grpId="0" animBg="1"/>
      <p:bldP spid="2134" grpId="0" animBg="1"/>
      <p:bldP spid="2135" grpId="0" animBg="1"/>
      <p:bldP spid="2136" grpId="0" animBg="1"/>
      <p:bldP spid="2137" grpId="0" animBg="1"/>
      <p:bldP spid="2138" grpId="0" animBg="1"/>
      <p:bldP spid="2139" grpId="0" animBg="1"/>
      <p:bldP spid="2140" grpId="0" animBg="1"/>
      <p:bldP spid="2141" grpId="0" animBg="1"/>
      <p:bldP spid="2142" grpId="0" animBg="1"/>
      <p:bldP spid="2143" grpId="0" animBg="1"/>
      <p:bldP spid="2192" grpId="0"/>
      <p:bldP spid="2193" grpId="0"/>
      <p:bldP spid="2198" grpId="0"/>
      <p:bldP spid="2199" grpId="0"/>
      <p:bldP spid="2200" grpId="0"/>
      <p:bldP spid="2201" grpId="0"/>
      <p:bldP spid="2202" grpId="0"/>
      <p:bldP spid="2203" grpId="0"/>
      <p:bldP spid="2204" grpId="0"/>
      <p:bldP spid="22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827088" y="5516563"/>
            <a:ext cx="5759450" cy="1000125"/>
          </a:xfrm>
          <a:prstGeom prst="wedgeRectCallout">
            <a:avLst>
              <a:gd name="adj1" fmla="val 71171"/>
              <a:gd name="adj2" fmla="val 4710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За </a:t>
            </a:r>
            <a:r>
              <a:rPr lang="ru-RU" sz="2000" dirty="0" smtClean="0">
                <a:solidFill>
                  <a:schemeClr val="bg1"/>
                </a:solidFill>
              </a:rPr>
              <a:t>спрос </a:t>
            </a:r>
            <a:r>
              <a:rPr lang="ru-RU" sz="2000" dirty="0" smtClean="0"/>
              <a:t>спрос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00100" y="5643578"/>
            <a:ext cx="4363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57200" y="1000125"/>
            <a:ext cx="5043488" cy="5572125"/>
          </a:xfrm>
        </p:spPr>
        <p:txBody>
          <a:bodyPr/>
          <a:lstStyle/>
          <a:p>
            <a:pPr>
              <a:defRPr/>
            </a:pPr>
            <a:endParaRPr lang="ru-RU" sz="2400" b="1" dirty="0" smtClean="0"/>
          </a:p>
          <a:p>
            <a:pPr>
              <a:buNone/>
              <a:defRPr/>
            </a:pPr>
            <a:r>
              <a:rPr lang="ru-RU" sz="3600" dirty="0" smtClean="0"/>
              <a:t>    За что, по уверению пословицы, денег не </a:t>
            </a:r>
            <a:r>
              <a:rPr lang="ru-RU" sz="3600" dirty="0" smtClean="0"/>
              <a:t>берут?</a:t>
            </a:r>
          </a:p>
          <a:p>
            <a:pPr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4117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8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9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0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1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5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7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8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9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0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1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2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4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7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0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4110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4115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6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11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0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90691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4136" grpId="0" animBg="1"/>
      <p:bldP spid="67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6257925" cy="5572125"/>
          </a:xfrm>
        </p:spPr>
        <p:txBody>
          <a:bodyPr/>
          <a:lstStyle/>
          <a:p>
            <a:pPr>
              <a:buNone/>
              <a:defRPr/>
            </a:pPr>
            <a:r>
              <a:rPr lang="ru-RU" sz="2400" dirty="0" smtClean="0"/>
              <a:t>     </a:t>
            </a:r>
            <a:r>
              <a:rPr lang="ru-RU" dirty="0" smtClean="0"/>
              <a:t>Какие знаки надеется увидеть на денежных банкнотах каждый кассир?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5141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2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3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4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5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6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7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8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9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0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1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2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3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4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5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6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7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8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9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0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1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12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5134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5139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0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35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6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7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214313" y="4929188"/>
            <a:ext cx="6572250" cy="1643062"/>
          </a:xfrm>
          <a:prstGeom prst="wedgeRectCallout">
            <a:avLst>
              <a:gd name="adj1" fmla="val -52046"/>
              <a:gd name="adj2" fmla="val 6635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Водяные знаки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7525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Вопрос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57158" y="1000108"/>
            <a:ext cx="6257925" cy="5572125"/>
          </a:xfrm>
        </p:spPr>
        <p:txBody>
          <a:bodyPr/>
          <a:lstStyle/>
          <a:p>
            <a:pPr>
              <a:buNone/>
              <a:defRPr/>
            </a:pPr>
            <a:r>
              <a:rPr lang="ru-RU" dirty="0" smtClean="0"/>
              <a:t>   В каком качестве потребитель использует деньги при посещении магазинов? 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6164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5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6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7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8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9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1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2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3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4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5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7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8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9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0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1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2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3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4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50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6157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6162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3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158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9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0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357158" y="5500702"/>
            <a:ext cx="6572250" cy="1008048"/>
          </a:xfrm>
          <a:prstGeom prst="wedgeRectCallout">
            <a:avLst>
              <a:gd name="adj1" fmla="val -52370"/>
              <a:gd name="adj2" fmla="val 5733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Средство обращения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7525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Вопрос 4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7189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0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4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8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2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3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4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5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6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7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8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9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3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7182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7187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8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83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285720" y="5072075"/>
            <a:ext cx="6500813" cy="1071570"/>
          </a:xfrm>
          <a:prstGeom prst="wedgeRectCallout">
            <a:avLst>
              <a:gd name="adj1" fmla="val 66102"/>
              <a:gd name="adj2" fmla="val 3603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>.</a:t>
            </a:r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57158" y="1071546"/>
            <a:ext cx="6257925" cy="5500687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ru-RU" sz="2800" dirty="0" smtClean="0"/>
              <a:t>   </a:t>
            </a:r>
            <a:r>
              <a:rPr lang="ru-RU" dirty="0" smtClean="0"/>
              <a:t>Какую нашу валюту в давние времена «отсчитывали» топором?</a:t>
            </a:r>
          </a:p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endParaRPr lang="ru-RU" sz="2800" dirty="0" smtClean="0">
              <a:solidFill>
                <a:schemeClr val="bg1"/>
              </a:solidFill>
              <a:cs typeface="Aharoni" pitchFamily="2" charset="-79"/>
            </a:endParaRPr>
          </a:p>
          <a:p>
            <a:pPr>
              <a:buNone/>
              <a:defRPr/>
            </a:pPr>
            <a:endParaRPr lang="ru-RU" sz="2800" dirty="0" smtClean="0">
              <a:solidFill>
                <a:schemeClr val="bg1"/>
              </a:solidFill>
              <a:cs typeface="Aharoni" pitchFamily="2" charset="-79"/>
            </a:endParaRPr>
          </a:p>
          <a:p>
            <a:pPr>
              <a:buNone/>
              <a:defRPr/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Рубль</a:t>
            </a:r>
          </a:p>
          <a:p>
            <a:pPr>
              <a:buNone/>
              <a:defRPr/>
            </a:pPr>
            <a:endParaRPr lang="ru-RU" sz="2800" dirty="0" smtClean="0"/>
          </a:p>
          <a:p>
            <a:pPr>
              <a:buNone/>
              <a:defRPr/>
            </a:pPr>
            <a:r>
              <a:rPr lang="ru-RU" sz="2800" dirty="0" smtClean="0"/>
              <a:t> </a:t>
            </a:r>
            <a:endParaRPr lang="ru-RU" sz="2800" b="1" dirty="0" smtClean="0"/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0053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Вопрос 5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8212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7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8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9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0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2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4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5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6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7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8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9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0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2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198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8205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8210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1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06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500034" y="4929198"/>
            <a:ext cx="5929354" cy="1500198"/>
          </a:xfrm>
          <a:prstGeom prst="wedgeRectCallout">
            <a:avLst>
              <a:gd name="adj1" fmla="val -60125"/>
              <a:gd name="adj2" fmla="val 7831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2800" dirty="0" smtClean="0"/>
              <a:t>Наличные деньги – это деньги в виде монет и купюр.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28596" y="1000108"/>
            <a:ext cx="6257925" cy="5572125"/>
          </a:xfrm>
        </p:spPr>
        <p:txBody>
          <a:bodyPr/>
          <a:lstStyle/>
          <a:p>
            <a:pPr>
              <a:buNone/>
              <a:defRPr/>
            </a:pPr>
            <a:endParaRPr lang="ru-RU" dirty="0" smtClean="0"/>
          </a:p>
          <a:p>
            <a:pPr>
              <a:buNone/>
              <a:defRPr/>
            </a:pPr>
            <a:r>
              <a:rPr lang="ru-RU" dirty="0" smtClean="0"/>
              <a:t>Что такое наличные деньги? </a:t>
            </a:r>
          </a:p>
          <a:p>
            <a:pPr>
              <a:defRPr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buNone/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buNone/>
              <a:defRPr/>
            </a:pPr>
            <a:r>
              <a:rPr lang="ru-RU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Наличные деньги – это деньги</a:t>
            </a:r>
          </a:p>
          <a:p>
            <a:pPr>
              <a:buNone/>
              <a:defRPr/>
            </a:pPr>
            <a:r>
              <a:rPr lang="ru-RU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в виде монет и купюр.</a:t>
            </a:r>
            <a:endParaRPr lang="ru-RU" b="1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67438" y="5822950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Вопрос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6257925" cy="5572125"/>
          </a:xfrm>
        </p:spPr>
        <p:txBody>
          <a:bodyPr/>
          <a:lstStyle/>
          <a:p>
            <a:pPr>
              <a:buNone/>
              <a:defRPr/>
            </a:pPr>
            <a:r>
              <a:rPr lang="ru-RU" sz="2800" dirty="0" smtClean="0"/>
              <a:t>   </a:t>
            </a:r>
            <a:r>
              <a:rPr lang="ru-RU" dirty="0" smtClean="0"/>
              <a:t>С каким городом можно познакомиться с помощью российской купюры достоинством в 10 рублей? 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9236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7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8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9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0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1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2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3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4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5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6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7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8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9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0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1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2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3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4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5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6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2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9229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9234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35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30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250825" y="5000636"/>
            <a:ext cx="6715125" cy="1655752"/>
          </a:xfrm>
          <a:prstGeom prst="wedgeRectCallout">
            <a:avLst>
              <a:gd name="adj1" fmla="val 64282"/>
              <a:gd name="adj2" fmla="val 3759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Красноярск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7525" y="5828512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7263" y="277813"/>
            <a:ext cx="8186737" cy="5794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Вопрос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908050"/>
            <a:ext cx="5678488" cy="5572125"/>
          </a:xfrm>
        </p:spPr>
        <p:txBody>
          <a:bodyPr/>
          <a:lstStyle/>
          <a:p>
            <a:pPr>
              <a:buNone/>
              <a:defRPr/>
            </a:pPr>
            <a:endParaRPr lang="ru-RU" sz="2000" dirty="0" smtClean="0"/>
          </a:p>
          <a:p>
            <a:pPr>
              <a:buNone/>
              <a:defRPr/>
            </a:pPr>
            <a:r>
              <a:rPr lang="ru-RU" dirty="0" smtClean="0"/>
              <a:t>   Сколько нужно банкнот с изображением Большого театра, чтобы обменять их на одну с изображением Ярославля? 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723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0262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3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4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5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6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7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8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9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0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1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2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3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4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5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6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7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8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9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0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1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2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4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0255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0260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1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56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7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8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285720" y="5357826"/>
            <a:ext cx="6616700" cy="904878"/>
          </a:xfrm>
          <a:prstGeom prst="wedgeRectCallout">
            <a:avLst>
              <a:gd name="adj1" fmla="val 65491"/>
              <a:gd name="adj2" fmla="val 2988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10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9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37525" y="584439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3" grpId="0" build="p"/>
      <p:bldP spid="67" grpId="0" animBg="1"/>
      <p:bldP spid="68" grpId="0" animBg="1"/>
      <p:bldP spid="41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1791</TotalTime>
  <Words>323</Words>
  <Application>Microsoft Office PowerPoint</Application>
  <PresentationFormat>Экран (4:3)</PresentationFormat>
  <Paragraphs>125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Asus</cp:lastModifiedBy>
  <cp:revision>190</cp:revision>
  <dcterms:created xsi:type="dcterms:W3CDTF">2010-11-14T08:57:36Z</dcterms:created>
  <dcterms:modified xsi:type="dcterms:W3CDTF">2020-04-09T17:46:45Z</dcterms:modified>
</cp:coreProperties>
</file>