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9" r:id="rId8"/>
    <p:sldId id="270" r:id="rId9"/>
    <p:sldId id="260" r:id="rId10"/>
    <p:sldId id="261" r:id="rId11"/>
    <p:sldId id="262" r:id="rId12"/>
    <p:sldId id="263" r:id="rId13"/>
    <p:sldId id="264" r:id="rId14"/>
    <p:sldId id="265" r:id="rId15"/>
    <p:sldId id="271" r:id="rId16"/>
    <p:sldId id="272" r:id="rId17"/>
    <p:sldId id="274" r:id="rId18"/>
    <p:sldId id="277" r:id="rId19"/>
    <p:sldId id="276" r:id="rId20"/>
    <p:sldId id="275" r:id="rId21"/>
    <p:sldId id="273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E7B54A-CC8B-4BC8-9D72-432CE4C8345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7C719B-D656-4E18-8DD0-6CB336BB7E3D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Прямые</a:t>
          </a:r>
          <a:endParaRPr lang="ru-RU" dirty="0">
            <a:solidFill>
              <a:srgbClr val="C00000"/>
            </a:solidFill>
          </a:endParaRPr>
        </a:p>
      </dgm:t>
    </dgm:pt>
    <dgm:pt modelId="{50288BF2-5DFB-4C6C-BD27-10C6D96BA9CE}" type="parTrans" cxnId="{BA0F81DF-DA0A-4903-B502-95E90E1F7DC5}">
      <dgm:prSet/>
      <dgm:spPr/>
      <dgm:t>
        <a:bodyPr/>
        <a:lstStyle/>
        <a:p>
          <a:endParaRPr lang="ru-RU"/>
        </a:p>
      </dgm:t>
    </dgm:pt>
    <dgm:pt modelId="{FF6B4EF6-1230-4914-A53C-2B0F9E93D52D}" type="sibTrans" cxnId="{BA0F81DF-DA0A-4903-B502-95E90E1F7DC5}">
      <dgm:prSet/>
      <dgm:spPr/>
      <dgm:t>
        <a:bodyPr/>
        <a:lstStyle/>
        <a:p>
          <a:endParaRPr lang="ru-RU"/>
        </a:p>
      </dgm:t>
    </dgm:pt>
    <dgm:pt modelId="{B840520E-4E00-4D6E-922E-E81CDAB18D77}">
      <dgm:prSet phldrT="[Текст]"/>
      <dgm:spPr/>
      <dgm:t>
        <a:bodyPr/>
        <a:lstStyle/>
        <a:p>
          <a:r>
            <a:rPr lang="ru-RU" dirty="0" smtClean="0"/>
            <a:t>налоги, которые взимаются с экономических агентов за доходы от факторов производства</a:t>
          </a:r>
          <a:endParaRPr lang="ru-RU" dirty="0"/>
        </a:p>
      </dgm:t>
    </dgm:pt>
    <dgm:pt modelId="{E1BBDDFD-B0D0-445A-861B-DCD6C5CF78F2}" type="parTrans" cxnId="{B1377906-2A15-4C0E-8E50-794EBA813B0B}">
      <dgm:prSet/>
      <dgm:spPr/>
      <dgm:t>
        <a:bodyPr/>
        <a:lstStyle/>
        <a:p>
          <a:endParaRPr lang="ru-RU"/>
        </a:p>
      </dgm:t>
    </dgm:pt>
    <dgm:pt modelId="{3F42E935-1E2D-433D-A693-27E40BD8BEAD}" type="sibTrans" cxnId="{B1377906-2A15-4C0E-8E50-794EBA813B0B}">
      <dgm:prSet/>
      <dgm:spPr/>
      <dgm:t>
        <a:bodyPr/>
        <a:lstStyle/>
        <a:p>
          <a:endParaRPr lang="ru-RU"/>
        </a:p>
      </dgm:t>
    </dgm:pt>
    <dgm:pt modelId="{837CA8CC-7DD7-4E92-BB5E-D3B3A666BA9B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Косвенные</a:t>
          </a:r>
          <a:endParaRPr lang="ru-RU" dirty="0">
            <a:solidFill>
              <a:srgbClr val="C00000"/>
            </a:solidFill>
          </a:endParaRPr>
        </a:p>
      </dgm:t>
    </dgm:pt>
    <dgm:pt modelId="{14382EAF-6635-4188-A422-3F014C40858B}" type="parTrans" cxnId="{B632B7E8-3DFF-452A-B86D-488F97421753}">
      <dgm:prSet/>
      <dgm:spPr/>
      <dgm:t>
        <a:bodyPr/>
        <a:lstStyle/>
        <a:p>
          <a:endParaRPr lang="ru-RU"/>
        </a:p>
      </dgm:t>
    </dgm:pt>
    <dgm:pt modelId="{7B1FD5D9-0604-4EAF-ADFB-AC6968F7F58F}" type="sibTrans" cxnId="{B632B7E8-3DFF-452A-B86D-488F97421753}">
      <dgm:prSet/>
      <dgm:spPr/>
      <dgm:t>
        <a:bodyPr/>
        <a:lstStyle/>
        <a:p>
          <a:endParaRPr lang="ru-RU"/>
        </a:p>
      </dgm:t>
    </dgm:pt>
    <dgm:pt modelId="{E894A12E-DE10-4386-9030-AFF51446C4DB}">
      <dgm:prSet phldrT="[Текст]"/>
      <dgm:spPr/>
      <dgm:t>
        <a:bodyPr/>
        <a:lstStyle/>
        <a:p>
          <a:r>
            <a:rPr lang="ru-RU" dirty="0" smtClean="0"/>
            <a:t>налоги на товары и услуги, состоящие в самой цене на предметы потребления</a:t>
          </a:r>
          <a:endParaRPr lang="ru-RU" dirty="0"/>
        </a:p>
      </dgm:t>
    </dgm:pt>
    <dgm:pt modelId="{76BC8834-1C0B-4943-9060-E5496657EEE8}" type="parTrans" cxnId="{13025A82-5ACB-4028-9587-2D7A5FCA1B95}">
      <dgm:prSet/>
      <dgm:spPr/>
      <dgm:t>
        <a:bodyPr/>
        <a:lstStyle/>
        <a:p>
          <a:endParaRPr lang="ru-RU"/>
        </a:p>
      </dgm:t>
    </dgm:pt>
    <dgm:pt modelId="{7260F13E-5A5A-417C-AE63-D53B47514763}" type="sibTrans" cxnId="{13025A82-5ACB-4028-9587-2D7A5FCA1B95}">
      <dgm:prSet/>
      <dgm:spPr/>
      <dgm:t>
        <a:bodyPr/>
        <a:lstStyle/>
        <a:p>
          <a:endParaRPr lang="ru-RU"/>
        </a:p>
      </dgm:t>
    </dgm:pt>
    <dgm:pt modelId="{6D878052-CBA6-4AE9-BA3A-04231F9F0E30}" type="pres">
      <dgm:prSet presAssocID="{9FE7B54A-CC8B-4BC8-9D72-432CE4C8345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4A3E210-A2B5-47F9-B445-DA1CC7519E64}" type="pres">
      <dgm:prSet presAssocID="{7F7C719B-D656-4E18-8DD0-6CB336BB7E3D}" presName="linNode" presStyleCnt="0"/>
      <dgm:spPr/>
    </dgm:pt>
    <dgm:pt modelId="{5B7612D9-3335-40CA-A2A5-76315DABB994}" type="pres">
      <dgm:prSet presAssocID="{7F7C719B-D656-4E18-8DD0-6CB336BB7E3D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99BBE0-8F77-4A7A-B988-1AD8EA6D4295}" type="pres">
      <dgm:prSet presAssocID="{7F7C719B-D656-4E18-8DD0-6CB336BB7E3D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0CB224-A4A7-4032-8FAB-32923969ACF4}" type="pres">
      <dgm:prSet presAssocID="{FF6B4EF6-1230-4914-A53C-2B0F9E93D52D}" presName="spacing" presStyleCnt="0"/>
      <dgm:spPr/>
    </dgm:pt>
    <dgm:pt modelId="{896AFDE2-E7EC-463B-B24E-E8282837598B}" type="pres">
      <dgm:prSet presAssocID="{837CA8CC-7DD7-4E92-BB5E-D3B3A666BA9B}" presName="linNode" presStyleCnt="0"/>
      <dgm:spPr/>
    </dgm:pt>
    <dgm:pt modelId="{492EA27B-2C70-416C-ACBC-AE098581E628}" type="pres">
      <dgm:prSet presAssocID="{837CA8CC-7DD7-4E92-BB5E-D3B3A666BA9B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B337E8-4B91-4D66-9D38-6DE1E7C62F85}" type="pres">
      <dgm:prSet presAssocID="{837CA8CC-7DD7-4E92-BB5E-D3B3A666BA9B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632B7E8-3DFF-452A-B86D-488F97421753}" srcId="{9FE7B54A-CC8B-4BC8-9D72-432CE4C8345C}" destId="{837CA8CC-7DD7-4E92-BB5E-D3B3A666BA9B}" srcOrd="1" destOrd="0" parTransId="{14382EAF-6635-4188-A422-3F014C40858B}" sibTransId="{7B1FD5D9-0604-4EAF-ADFB-AC6968F7F58F}"/>
    <dgm:cxn modelId="{FC979DE2-955A-4459-81BC-296B29E8A331}" type="presOf" srcId="{837CA8CC-7DD7-4E92-BB5E-D3B3A666BA9B}" destId="{492EA27B-2C70-416C-ACBC-AE098581E628}" srcOrd="0" destOrd="0" presId="urn:microsoft.com/office/officeart/2005/8/layout/vList6"/>
    <dgm:cxn modelId="{FAA930D8-826D-4237-BE73-E8AC4BDC6D83}" type="presOf" srcId="{E894A12E-DE10-4386-9030-AFF51446C4DB}" destId="{FDB337E8-4B91-4D66-9D38-6DE1E7C62F85}" srcOrd="0" destOrd="0" presId="urn:microsoft.com/office/officeart/2005/8/layout/vList6"/>
    <dgm:cxn modelId="{B1377906-2A15-4C0E-8E50-794EBA813B0B}" srcId="{7F7C719B-D656-4E18-8DD0-6CB336BB7E3D}" destId="{B840520E-4E00-4D6E-922E-E81CDAB18D77}" srcOrd="0" destOrd="0" parTransId="{E1BBDDFD-B0D0-445A-861B-DCD6C5CF78F2}" sibTransId="{3F42E935-1E2D-433D-A693-27E40BD8BEAD}"/>
    <dgm:cxn modelId="{FE35F5DA-9474-4DAF-A7F6-8A0B71EF7E78}" type="presOf" srcId="{9FE7B54A-CC8B-4BC8-9D72-432CE4C8345C}" destId="{6D878052-CBA6-4AE9-BA3A-04231F9F0E30}" srcOrd="0" destOrd="0" presId="urn:microsoft.com/office/officeart/2005/8/layout/vList6"/>
    <dgm:cxn modelId="{B9871231-A470-40EB-90F1-D0C9D2FDFDEB}" type="presOf" srcId="{7F7C719B-D656-4E18-8DD0-6CB336BB7E3D}" destId="{5B7612D9-3335-40CA-A2A5-76315DABB994}" srcOrd="0" destOrd="0" presId="urn:microsoft.com/office/officeart/2005/8/layout/vList6"/>
    <dgm:cxn modelId="{13025A82-5ACB-4028-9587-2D7A5FCA1B95}" srcId="{837CA8CC-7DD7-4E92-BB5E-D3B3A666BA9B}" destId="{E894A12E-DE10-4386-9030-AFF51446C4DB}" srcOrd="0" destOrd="0" parTransId="{76BC8834-1C0B-4943-9060-E5496657EEE8}" sibTransId="{7260F13E-5A5A-417C-AE63-D53B47514763}"/>
    <dgm:cxn modelId="{BA0F81DF-DA0A-4903-B502-95E90E1F7DC5}" srcId="{9FE7B54A-CC8B-4BC8-9D72-432CE4C8345C}" destId="{7F7C719B-D656-4E18-8DD0-6CB336BB7E3D}" srcOrd="0" destOrd="0" parTransId="{50288BF2-5DFB-4C6C-BD27-10C6D96BA9CE}" sibTransId="{FF6B4EF6-1230-4914-A53C-2B0F9E93D52D}"/>
    <dgm:cxn modelId="{1AAC3AD7-ACBD-47C4-9229-911DF09284B0}" type="presOf" srcId="{B840520E-4E00-4D6E-922E-E81CDAB18D77}" destId="{9599BBE0-8F77-4A7A-B988-1AD8EA6D4295}" srcOrd="0" destOrd="0" presId="urn:microsoft.com/office/officeart/2005/8/layout/vList6"/>
    <dgm:cxn modelId="{6BC3E043-C946-4586-B85C-C2EA99DE6635}" type="presParOf" srcId="{6D878052-CBA6-4AE9-BA3A-04231F9F0E30}" destId="{34A3E210-A2B5-47F9-B445-DA1CC7519E64}" srcOrd="0" destOrd="0" presId="urn:microsoft.com/office/officeart/2005/8/layout/vList6"/>
    <dgm:cxn modelId="{AFF7DDE7-1FA5-40DE-A3CB-D8850A138DE4}" type="presParOf" srcId="{34A3E210-A2B5-47F9-B445-DA1CC7519E64}" destId="{5B7612D9-3335-40CA-A2A5-76315DABB994}" srcOrd="0" destOrd="0" presId="urn:microsoft.com/office/officeart/2005/8/layout/vList6"/>
    <dgm:cxn modelId="{B38E1244-AD2C-4385-B84B-31EC1AF0E7FB}" type="presParOf" srcId="{34A3E210-A2B5-47F9-B445-DA1CC7519E64}" destId="{9599BBE0-8F77-4A7A-B988-1AD8EA6D4295}" srcOrd="1" destOrd="0" presId="urn:microsoft.com/office/officeart/2005/8/layout/vList6"/>
    <dgm:cxn modelId="{2C356EF5-9204-4073-AA7B-401B6F944688}" type="presParOf" srcId="{6D878052-CBA6-4AE9-BA3A-04231F9F0E30}" destId="{8F0CB224-A4A7-4032-8FAB-32923969ACF4}" srcOrd="1" destOrd="0" presId="urn:microsoft.com/office/officeart/2005/8/layout/vList6"/>
    <dgm:cxn modelId="{DAA03998-AE67-456E-A46C-349201E3444F}" type="presParOf" srcId="{6D878052-CBA6-4AE9-BA3A-04231F9F0E30}" destId="{896AFDE2-E7EC-463B-B24E-E8282837598B}" srcOrd="2" destOrd="0" presId="urn:microsoft.com/office/officeart/2005/8/layout/vList6"/>
    <dgm:cxn modelId="{DA6B1394-2D09-4FE5-93A7-99D1844F30C8}" type="presParOf" srcId="{896AFDE2-E7EC-463B-B24E-E8282837598B}" destId="{492EA27B-2C70-416C-ACBC-AE098581E628}" srcOrd="0" destOrd="0" presId="urn:microsoft.com/office/officeart/2005/8/layout/vList6"/>
    <dgm:cxn modelId="{AE2AA01B-C664-4D5C-B4D5-97BDA2FA70BD}" type="presParOf" srcId="{896AFDE2-E7EC-463B-B24E-E8282837598B}" destId="{FDB337E8-4B91-4D66-9D38-6DE1E7C62F8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99BBE0-8F77-4A7A-B988-1AD8EA6D4295}">
      <dsp:nvSpPr>
        <dsp:cNvPr id="0" name=""/>
        <dsp:cNvSpPr/>
      </dsp:nvSpPr>
      <dsp:spPr>
        <a:xfrm>
          <a:off x="3105163" y="605"/>
          <a:ext cx="4657744" cy="23617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налоги, которые взимаются с экономических агентов за доходы от факторов производства</a:t>
          </a:r>
          <a:endParaRPr lang="ru-RU" sz="2500" kern="1200" dirty="0"/>
        </a:p>
      </dsp:txBody>
      <dsp:txXfrm>
        <a:off x="3105163" y="605"/>
        <a:ext cx="4657744" cy="2361784"/>
      </dsp:txXfrm>
    </dsp:sp>
    <dsp:sp modelId="{5B7612D9-3335-40CA-A2A5-76315DABB994}">
      <dsp:nvSpPr>
        <dsp:cNvPr id="0" name=""/>
        <dsp:cNvSpPr/>
      </dsp:nvSpPr>
      <dsp:spPr>
        <a:xfrm>
          <a:off x="0" y="605"/>
          <a:ext cx="3105163" cy="23617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>
              <a:solidFill>
                <a:srgbClr val="C00000"/>
              </a:solidFill>
            </a:rPr>
            <a:t>Прямые</a:t>
          </a:r>
          <a:endParaRPr lang="ru-RU" sz="3800" kern="1200" dirty="0">
            <a:solidFill>
              <a:srgbClr val="C00000"/>
            </a:solidFill>
          </a:endParaRPr>
        </a:p>
      </dsp:txBody>
      <dsp:txXfrm>
        <a:off x="0" y="605"/>
        <a:ext cx="3105163" cy="2361784"/>
      </dsp:txXfrm>
    </dsp:sp>
    <dsp:sp modelId="{FDB337E8-4B91-4D66-9D38-6DE1E7C62F85}">
      <dsp:nvSpPr>
        <dsp:cNvPr id="0" name=""/>
        <dsp:cNvSpPr/>
      </dsp:nvSpPr>
      <dsp:spPr>
        <a:xfrm>
          <a:off x="3105163" y="2598568"/>
          <a:ext cx="4657744" cy="23617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налоги на товары и услуги, состоящие в самой цене на предметы потребления</a:t>
          </a:r>
          <a:endParaRPr lang="ru-RU" sz="2500" kern="1200" dirty="0"/>
        </a:p>
      </dsp:txBody>
      <dsp:txXfrm>
        <a:off x="3105163" y="2598568"/>
        <a:ext cx="4657744" cy="2361784"/>
      </dsp:txXfrm>
    </dsp:sp>
    <dsp:sp modelId="{492EA27B-2C70-416C-ACBC-AE098581E628}">
      <dsp:nvSpPr>
        <dsp:cNvPr id="0" name=""/>
        <dsp:cNvSpPr/>
      </dsp:nvSpPr>
      <dsp:spPr>
        <a:xfrm>
          <a:off x="0" y="2598568"/>
          <a:ext cx="3105163" cy="23617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>
              <a:solidFill>
                <a:srgbClr val="C00000"/>
              </a:solidFill>
            </a:rPr>
            <a:t>Косвенные</a:t>
          </a:r>
          <a:endParaRPr lang="ru-RU" sz="3800" kern="1200" dirty="0">
            <a:solidFill>
              <a:srgbClr val="C00000"/>
            </a:solidFill>
          </a:endParaRPr>
        </a:p>
      </dsp:txBody>
      <dsp:txXfrm>
        <a:off x="0" y="2598568"/>
        <a:ext cx="3105163" cy="23617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CC094-B75A-4F59-BCEB-7379FCF262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191EF-A696-476C-BD41-9B2E77B332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EB6EE9-EAE4-444B-B580-117F1EB3797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641475"/>
            <a:ext cx="3810000" cy="4454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641475"/>
            <a:ext cx="3810000" cy="44545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353B440-AC18-427C-8C2C-52CC19F538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4BFA8-B173-4B66-8C81-E9A305C67F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712E0-709C-451E-897C-F263F9389F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6842C-FC16-44C9-842D-60388D6487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6565D-D77B-4FE6-9D55-995FCEA1C4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A2BA0-C103-40B5-AE95-DFDFF03615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B35D87-3A29-4D7D-A56F-F6A1F1C089A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35F30-3606-4417-964B-908046A987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B1F7F-6960-4F9A-B6C1-BBF7FEFB28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23526E0-7662-4AC1-98FE-2C57421425F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cut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500042"/>
            <a:ext cx="5534034" cy="1296988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Налоги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43570" y="1285860"/>
            <a:ext cx="3265477" cy="2825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2400" kern="0" dirty="0">
                <a:solidFill>
                  <a:schemeClr val="bg1"/>
                </a:solidFill>
                <a:latin typeface="Arial"/>
              </a:rPr>
              <a:t>Ты  можешь  и   не заметить, что  у тебя  всё  идёт хорошо, но  налоговая  служба </a:t>
            </a:r>
            <a:r>
              <a:rPr lang="ru-RU" sz="2400" kern="0" dirty="0" smtClean="0">
                <a:solidFill>
                  <a:schemeClr val="bg1"/>
                </a:solidFill>
                <a:latin typeface="Arial"/>
              </a:rPr>
              <a:t>напомнит.</a:t>
            </a:r>
          </a:p>
          <a:p>
            <a:pPr lvl="0" algn="ctr">
              <a:spcBef>
                <a:spcPct val="20000"/>
              </a:spcBef>
            </a:pPr>
            <a:r>
              <a:rPr lang="ru-RU" sz="2400" i="1" kern="0" dirty="0" smtClean="0">
                <a:solidFill>
                  <a:schemeClr val="bg1"/>
                </a:solidFill>
                <a:latin typeface="Arial"/>
              </a:rPr>
              <a:t>         Пьер  </a:t>
            </a:r>
            <a:r>
              <a:rPr lang="ru-RU" sz="2400" i="1" kern="0" dirty="0" err="1" smtClean="0">
                <a:solidFill>
                  <a:schemeClr val="bg1"/>
                </a:solidFill>
                <a:latin typeface="Arial"/>
              </a:rPr>
              <a:t>Данинос</a:t>
            </a:r>
            <a:r>
              <a:rPr lang="ru-RU" sz="2400" kern="0" dirty="0" smtClean="0">
                <a:solidFill>
                  <a:schemeClr val="bg1"/>
                </a:solidFill>
                <a:latin typeface="Arial"/>
              </a:rPr>
              <a:t>.</a:t>
            </a:r>
          </a:p>
          <a:p>
            <a:pPr lvl="0" algn="ctr">
              <a:spcBef>
                <a:spcPct val="20000"/>
              </a:spcBef>
            </a:pP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7056438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Из истории…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362950" cy="4708525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Еще одно изобретение Петра - налог на бани. По указу 1704 г думные люди и первостатейные купцы должны были платить с домашних бань по 3 рубля, простые дворяне, купцы и всякие разночинцы - по 1 рублю, крестьяне - по 15 копеек. Или плати – или не мойся.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Documents and Settings\Первый\Local Settings\Temporary Internet Files\Content.IE5\L59YMJ1Z\MM900282736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357166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7056438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Из истории…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14422"/>
            <a:ext cx="8462992" cy="5094303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Римский император </a:t>
            </a:r>
            <a:r>
              <a:rPr lang="ru-RU" sz="2800" dirty="0" err="1" smtClean="0">
                <a:solidFill>
                  <a:schemeClr val="bg1"/>
                </a:solidFill>
              </a:rPr>
              <a:t>Веспасиан</a:t>
            </a:r>
            <a:r>
              <a:rPr lang="ru-RU" sz="2800" dirty="0" smtClean="0">
                <a:solidFill>
                  <a:schemeClr val="bg1"/>
                </a:solidFill>
              </a:rPr>
              <a:t>, который правил в 70-х годах нашей эры, ввел налог на туалеты. Именно с того времени существует выражение «Деньги не пахнут». Когда сын </a:t>
            </a:r>
            <a:r>
              <a:rPr lang="ru-RU" sz="2800" dirty="0" err="1" smtClean="0">
                <a:solidFill>
                  <a:schemeClr val="bg1"/>
                </a:solidFill>
              </a:rPr>
              <a:t>Веспасиана</a:t>
            </a:r>
            <a:r>
              <a:rPr lang="ru-RU" sz="2800" dirty="0" smtClean="0">
                <a:solidFill>
                  <a:schemeClr val="bg1"/>
                </a:solidFill>
              </a:rPr>
              <a:t> упрекнул отца в том, что он ввел налог на общественные уборные, </a:t>
            </a:r>
            <a:r>
              <a:rPr lang="ru-RU" sz="2800" dirty="0" err="1" smtClean="0">
                <a:solidFill>
                  <a:schemeClr val="bg1"/>
                </a:solidFill>
              </a:rPr>
              <a:t>Веспасиан</a:t>
            </a:r>
            <a:r>
              <a:rPr lang="ru-RU" sz="2800" dirty="0" smtClean="0">
                <a:solidFill>
                  <a:schemeClr val="bg1"/>
                </a:solidFill>
              </a:rPr>
              <a:t> поднес к его носу деньги, поступившие по этому налогу. Увы для римлян - они не смогли отказать себе в удовольствии пользоваться шикарными мраморными туалетами, поскольку туда, как и в знаменитые термы, ходили не только по прямой надобности, но и ради встреч и бесед.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Documents and Settings\Первый\Local Settings\Temporary Internet Files\Content.IE5\7PTLTBT5\MM90004112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0"/>
            <a:ext cx="1752600" cy="1447800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7056438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Из истории…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362950" cy="4708525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В </a:t>
            </a:r>
            <a:r>
              <a:rPr lang="ru-RU" sz="2800" dirty="0" err="1" smtClean="0">
                <a:solidFill>
                  <a:schemeClr val="bg1"/>
                </a:solidFill>
              </a:rPr>
              <a:t>Бюртемберге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в</a:t>
            </a:r>
            <a:r>
              <a:rPr lang="ru-RU" sz="2800" dirty="0" smtClean="0">
                <a:solidFill>
                  <a:schemeClr val="bg1"/>
                </a:solidFill>
              </a:rPr>
              <a:t> 18 веке брали налог на воробьев. С хозяина каждого дома требовали уничтожить дюжину воробьев, за что он получал 6 крейцеров. Если же кто был не состоянии учинять насилие, с него брали налог в размере 12 крейцеров. Для того чтобы уклонится от уплаты от этого налога, жители покупали нужное количество дохлых воробьев у подпольного торговца, который доставал их на городской свалке.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Documents and Settings\Первый\Local Settings\Temporary Internet Files\Content.IE5\YKTH2QUD\MM900282751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96" y="357166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7056438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Из истории…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362950" cy="4708525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Налог "на мир", который до сих пор удерживают в Гвинейской Республике. Каждый год без войны там оценивают в 700 бельгийских франков.</a:t>
            </a:r>
          </a:p>
          <a:p>
            <a:pPr>
              <a:buNone/>
            </a:pPr>
            <a:endParaRPr lang="ru-RU" sz="2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Самый известный налог в СССР - это налог на бездетность. Он был введен в 1941 г. с целью мобилизации дополнительных средств для оказания помощи многодетным матерям. Этот налог не имеет аналогов в истории и удерживался только в СССР и Монголии.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4098" name="Picture 2" descr="C:\Documents and Settings\Первый\Local Settings\Temporary Internet Files\Content.IE5\7PTLTBT5\MM90004112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285728"/>
            <a:ext cx="1752600" cy="1447800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7056438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Из истории…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362950" cy="4708525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 Самый большой налог - 4000 (четыре тысячи)! Именно таким налогом облагалась британцами в Индии соль.</a:t>
            </a:r>
          </a:p>
          <a:p>
            <a:endParaRPr lang="ru-RU" sz="2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В Армении в конце XX века был введен налог на пыль. Чтобы избавиться от излишков пыли во дворах, министерство экономики постановило: "Население должно оплачивать расходы по удалению пыли из расчета 2 драма за 1 квадратный метр".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5122" name="Picture 2" descr="C:\Documents and Settings\Первый\Local Settings\Temporary Internet Files\Content.IE5\YKTH2QUD\MM900282751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428604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Из истории…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Налог на тень. Он взимается в Венеции с 1993 года. Под налог попали навесы и зонтики, которые принадлежат магазинам и кафе, тень от которых падает на коммунальную собственность – землю. Кстати, еще в Византии платили "налог на воздух", размер которого зависел от размера здания.</a:t>
            </a:r>
          </a:p>
          <a:p>
            <a:endParaRPr lang="ru-RU" sz="2800" dirty="0" smtClean="0">
              <a:solidFill>
                <a:schemeClr val="bg1"/>
              </a:solidFill>
            </a:endParaRPr>
          </a:p>
        </p:txBody>
      </p:sp>
      <p:pic>
        <p:nvPicPr>
          <p:cNvPr id="6146" name="Picture 2" descr="C:\Documents and Settings\Первый\Local Settings\Temporary Internet Files\Content.IE5\L59YMJ1Z\MM900282736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357166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Из истории…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"Гипсовый налог". Его платят в Австрии горнолыжники при каждом спуске с горы. Полученные средства передаются австрийским клиникам. Согласно статистики в Австрийских Альпах ежегодно получают травмы около 150 тыс. лыжников, и на их лечение тратится примерно один миллиард шиллингов в год.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7170" name="Picture 2" descr="C:\Documents and Settings\Первый\Local Settings\Temporary Internet Files\Content.IE5\L59YMJ1Z\MM900282736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38" y="423863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ru-RU" sz="2800" b="1" dirty="0" smtClean="0">
                <a:solidFill>
                  <a:schemeClr val="bg1"/>
                </a:solidFill>
              </a:rPr>
              <a:t>Налог - это: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dirty="0" smtClean="0"/>
              <a:t>А. </a:t>
            </a:r>
            <a:r>
              <a:rPr lang="ru-RU" sz="2800" dirty="0" smtClean="0">
                <a:solidFill>
                  <a:schemeClr val="bg1"/>
                </a:solidFill>
              </a:rPr>
              <a:t>Плата за пользование государственным имуществом.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Б. Установленный государством для предприятий и граждан обязательный платеж.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1) верно только А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2) верно только 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3) верно А и 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4) оба суждения неверны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479925" y="32448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 b="0"/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 flipV="1">
            <a:off x="0" y="4214813"/>
            <a:ext cx="323850" cy="288925"/>
          </a:xfrm>
          <a:prstGeom prst="rightArrow">
            <a:avLst>
              <a:gd name="adj1" fmla="val 50000"/>
              <a:gd name="adj2" fmla="val 2802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chemeClr val="bg1"/>
                </a:solidFill>
              </a:rPr>
              <a:t>Установите соответствие между  видами налогов и их примерами : к каждой позиции, данной в первом столбце, подберите соответствующую позицию из второго столбца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0" y="5000636"/>
            <a:ext cx="9144000" cy="17145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Запишите в таблицу выбранные цифры, затем получившуюся последовательность перенесите в бланк ответов.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0166" y="5983628"/>
          <a:ext cx="60960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</a:t>
                      </a:r>
                      <a:endParaRPr lang="ru-RU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0" y="2000240"/>
          <a:ext cx="8072494" cy="2674942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4429156"/>
                <a:gridCol w="3643338"/>
              </a:tblGrid>
              <a:tr h="50589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ПРИМЕРЫ НАЛОГОВ</a:t>
                      </a:r>
                      <a:endParaRPr lang="ru-RU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ВИДЫ НАЛОГОВ</a:t>
                      </a:r>
                      <a:endParaRPr lang="ru-RU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16905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А)</a:t>
                      </a:r>
                      <a:r>
                        <a:rPr lang="ru-RU" sz="2000" b="1" baseline="0" dirty="0" smtClean="0"/>
                        <a:t> подоходный</a:t>
                      </a:r>
                    </a:p>
                    <a:p>
                      <a:r>
                        <a:rPr lang="ru-RU" sz="2000" b="1" baseline="0" dirty="0" smtClean="0"/>
                        <a:t>Б) с продаж</a:t>
                      </a:r>
                    </a:p>
                    <a:p>
                      <a:r>
                        <a:rPr lang="ru-RU" sz="2000" b="1" baseline="0" dirty="0" smtClean="0"/>
                        <a:t>В) на добавленную стоимость</a:t>
                      </a:r>
                    </a:p>
                    <a:p>
                      <a:r>
                        <a:rPr lang="ru-RU" sz="2000" b="1" baseline="0" dirty="0" smtClean="0"/>
                        <a:t>Г) на наследство</a:t>
                      </a:r>
                    </a:p>
                    <a:p>
                      <a:r>
                        <a:rPr lang="ru-RU" sz="2000" b="1" baseline="0" dirty="0" smtClean="0"/>
                        <a:t>Д) на имущество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arenR"/>
                      </a:pPr>
                      <a:r>
                        <a:rPr lang="ru-RU" sz="2000" b="1" baseline="0" dirty="0" smtClean="0"/>
                        <a:t>Прямые налоги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ru-RU" sz="2000" b="1" baseline="0" dirty="0" smtClean="0"/>
                        <a:t>Косвенные налоги 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928794" y="6215082"/>
            <a:ext cx="490142" cy="6429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43240" y="6211669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57686" y="6150114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72132" y="6150114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786578" y="6150114"/>
            <a:ext cx="4443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Запишите слово, пропущенное в схеме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00298" y="1500174"/>
            <a:ext cx="478634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………………  НАЛОГИ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928934"/>
            <a:ext cx="2714644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ПОДОХОДНЫЙ НАЛОГ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86116" y="2928934"/>
            <a:ext cx="292895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НАЛОГ НА ПРИБЫЛЬ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500826" y="2928934"/>
            <a:ext cx="2357454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НАЛОГ НА ИМУЩЕСТВО</a:t>
            </a:r>
            <a:endParaRPr lang="ru-RU" sz="24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2285984" y="264318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4429918" y="264238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7001686" y="264238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4572000" y="5000636"/>
            <a:ext cx="28800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ПРЯМЫЕ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71736" y="5214950"/>
            <a:ext cx="17219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ОТВЕТ: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7056438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Налоги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362950" cy="4708525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это обязательный, индивидуально безвозмездный платеж, взимаемый с организаций и физических лиц в форме отчуждения принадлежащих им на праве собственности, хозяйственного ведения или оперативного управления денежных средств в целях финансового обеспечения деятельности государства и (или) муниципальных образований (п. 1 ст. 8 « Понятие налога и сбора »Налогового Кодекса РФ).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Найдите в приведенном списке </a:t>
            </a:r>
            <a:r>
              <a:rPr lang="ru-RU" sz="3200" u="sng" dirty="0" smtClean="0"/>
              <a:t>характеристики присущие любому налогу</a:t>
            </a:r>
            <a:r>
              <a:rPr lang="ru-RU" sz="3200" dirty="0" smtClean="0"/>
              <a:t>. Номера запишите в порядке возрастания.</a:t>
            </a: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1928802"/>
          <a:ext cx="8715436" cy="30784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8715436"/>
              </a:tblGrid>
              <a:tr h="3071834">
                <a:tc>
                  <a:txBody>
                    <a:bodyPr/>
                    <a:lstStyle/>
                    <a:p>
                      <a:pPr marL="514350" indent="-514350">
                        <a:buAutoNum type="arabicParenR"/>
                      </a:pP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Обязательность уплаты</a:t>
                      </a:r>
                    </a:p>
                    <a:p>
                      <a:pPr marL="514350" indent="-514350">
                        <a:buAutoNum type="arabicParenR"/>
                      </a:pP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Безвозмездность</a:t>
                      </a:r>
                    </a:p>
                    <a:p>
                      <a:pPr marL="514350" indent="-514350">
                        <a:buAutoNum type="arabicParenR"/>
                      </a:pP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Пропорциональность доходу</a:t>
                      </a:r>
                    </a:p>
                    <a:p>
                      <a:pPr marL="514350" indent="-514350">
                        <a:buAutoNum type="arabicParenR"/>
                      </a:pP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Возвратный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характер</a:t>
                      </a:r>
                    </a:p>
                    <a:p>
                      <a:pPr marL="514350" indent="-514350">
                        <a:buAutoNum type="arabicParenR"/>
                      </a:pP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Законодательное установление</a:t>
                      </a:r>
                    </a:p>
                    <a:p>
                      <a:pPr marL="514350" indent="-514350">
                        <a:buAutoNum type="arabicParenR"/>
                      </a:pP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Приблизительность размера для </a:t>
                      </a:r>
                      <a:r>
                        <a:rPr lang="ru-RU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законоплательщика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5786454"/>
          <a:ext cx="807249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2494"/>
              </a:tblGrid>
              <a:tr h="571504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Ответ: </a:t>
                      </a:r>
                      <a:endParaRPr lang="ru-RU" sz="3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000232" y="5715016"/>
            <a:ext cx="47000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43174" y="5715016"/>
            <a:ext cx="47000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86116" y="5715016"/>
            <a:ext cx="47000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57620" y="5715016"/>
            <a:ext cx="18473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А2</a:t>
            </a:r>
            <a:r>
              <a:rPr lang="ru-RU" dirty="0" smtClean="0">
                <a:solidFill>
                  <a:schemeClr val="bg1"/>
                </a:solidFill>
              </a:rPr>
              <a:t> Установленный государством налог в виде надбавки к цене на определенные товары – это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 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1) прямой налог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2) косвенный налог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3) государственная пошлина (сбор)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4) натуральный налог</a:t>
            </a:r>
          </a:p>
          <a:p>
            <a:endParaRPr lang="ru-RU" dirty="0"/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7056438" cy="1143000"/>
          </a:xfrm>
        </p:spPr>
        <p:txBody>
          <a:bodyPr/>
          <a:lstStyle/>
          <a:p>
            <a:r>
              <a:rPr lang="ru-RU" i="1" dirty="0" smtClean="0">
                <a:solidFill>
                  <a:schemeClr val="bg1"/>
                </a:solidFill>
              </a:rPr>
              <a:t>Налоговая система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362950" cy="4708525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совокупность  налогов, форм  и  методов  их  построения  и  взимания, определяемая  законодательством  государства.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7056438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Виды налогов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500034" y="1428736"/>
          <a:ext cx="7762908" cy="4960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Прямые  налоги: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ru-RU" dirty="0">
                <a:solidFill>
                  <a:schemeClr val="bg1"/>
                </a:solidFill>
              </a:rPr>
              <a:t>Платит  сам налогоплательщик  из  своей  прибыли  независимо  от  статуса  его  лица ( юридического  или  физического).</a:t>
            </a:r>
          </a:p>
          <a:p>
            <a:pPr>
              <a:lnSpc>
                <a:spcPct val="90000"/>
              </a:lnSpc>
              <a:buNone/>
            </a:pPr>
            <a:r>
              <a:rPr lang="ru-RU" b="1" i="1" u="sng" dirty="0">
                <a:solidFill>
                  <a:schemeClr val="bg1"/>
                </a:solidFill>
              </a:rPr>
              <a:t>Виды: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dirty="0">
                <a:solidFill>
                  <a:schemeClr val="bg1"/>
                </a:solidFill>
              </a:rPr>
              <a:t>Налог  на  прибыль.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dirty="0">
                <a:solidFill>
                  <a:schemeClr val="bg1"/>
                </a:solidFill>
              </a:rPr>
              <a:t>Налоги  на  имущество.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dirty="0">
                <a:solidFill>
                  <a:schemeClr val="bg1"/>
                </a:solidFill>
              </a:rPr>
              <a:t>Налоги  на  доход.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dirty="0">
                <a:solidFill>
                  <a:schemeClr val="bg1"/>
                </a:solidFill>
              </a:rPr>
              <a:t>Ресурсные  платежи.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>
                <a:solidFill>
                  <a:schemeClr val="bg1"/>
                </a:solidFill>
              </a:rPr>
              <a:t>Платит  потребитель  продукции,  выпускаемой  и  продаваемой  на  рынке  товаров,  работ  и  услуг.</a:t>
            </a:r>
          </a:p>
          <a:p>
            <a:pPr>
              <a:buNone/>
            </a:pPr>
            <a:r>
              <a:rPr lang="ru-RU" sz="2800" b="1" dirty="0">
                <a:solidFill>
                  <a:schemeClr val="bg1"/>
                </a:solidFill>
                <a:latin typeface="SL Academy" pitchFamily="2" charset="0"/>
              </a:rPr>
              <a:t>Виды: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>
                <a:solidFill>
                  <a:schemeClr val="bg1"/>
                </a:solidFill>
              </a:rPr>
              <a:t>Налог  на  добавленную  стоимость.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>
                <a:solidFill>
                  <a:schemeClr val="bg1"/>
                </a:solidFill>
              </a:rPr>
              <a:t>Акцизы.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>
                <a:solidFill>
                  <a:schemeClr val="bg1"/>
                </a:solidFill>
              </a:rPr>
              <a:t>Таможенные  пошлины.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>
                <a:solidFill>
                  <a:schemeClr val="bg1"/>
                </a:solidFill>
              </a:rPr>
              <a:t>Налог  на  операции с  ценными  бумагами.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Косвенные налоги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Федеральные  налоги: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545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ru-RU" dirty="0">
                <a:solidFill>
                  <a:schemeClr val="bg1"/>
                </a:solidFill>
                <a:effectLst/>
              </a:rPr>
              <a:t>Налог  на  добавленную стоимость.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ru-RU" dirty="0">
                <a:solidFill>
                  <a:schemeClr val="bg1"/>
                </a:solidFill>
                <a:effectLst/>
              </a:rPr>
              <a:t>Акцизы  на  отдельные  группы и  виды  товаров.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ru-RU" dirty="0">
                <a:solidFill>
                  <a:schemeClr val="bg1"/>
                </a:solidFill>
                <a:effectLst/>
              </a:rPr>
              <a:t>Подоходный  налог.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ru-RU" dirty="0">
                <a:solidFill>
                  <a:schemeClr val="bg1"/>
                </a:solidFill>
                <a:effectLst/>
              </a:rPr>
              <a:t>Таможенная  пошлина.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ru-RU" dirty="0">
                <a:solidFill>
                  <a:schemeClr val="bg1"/>
                </a:solidFill>
                <a:effectLst/>
              </a:rPr>
              <a:t>Гербовый  сбор.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ru-RU" dirty="0">
                <a:solidFill>
                  <a:schemeClr val="bg1"/>
                </a:solidFill>
                <a:effectLst/>
              </a:rPr>
              <a:t>Налог  на  наследуемое  и  даримое  имущество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Региональные налоги: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sz="2800" dirty="0">
                <a:solidFill>
                  <a:schemeClr val="bg1"/>
                </a:solidFill>
              </a:rPr>
              <a:t>Налог  на  имущество  предприятий.</a:t>
            </a:r>
          </a:p>
          <a:p>
            <a:r>
              <a:rPr lang="ru-RU" sz="2800" dirty="0">
                <a:solidFill>
                  <a:schemeClr val="bg1"/>
                </a:solidFill>
              </a:rPr>
              <a:t>Лесной  налог.</a:t>
            </a:r>
          </a:p>
          <a:p>
            <a:r>
              <a:rPr lang="ru-RU" sz="2800" dirty="0">
                <a:solidFill>
                  <a:schemeClr val="bg1"/>
                </a:solidFill>
              </a:rPr>
              <a:t>Сбор  с  юридических лиц  на  нужды  образовательных  учреждений.</a:t>
            </a:r>
          </a:p>
        </p:txBody>
      </p:sp>
      <p:pic>
        <p:nvPicPr>
          <p:cNvPr id="12290" name="Picture 2" descr="C:\Documents and Settings\Первый\Local Settings\Temporary Internet Files\Content.IE5\L59YMJ1Z\MM900288851[1].gif"/>
          <p:cNvPicPr>
            <a:picLocks noGrp="1" noChangeAspect="1" noChangeArrowheads="1" noCrop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2592" y="4714884"/>
            <a:ext cx="1931408" cy="1571636"/>
          </a:xfrm>
          <a:prstGeom prst="rect">
            <a:avLst/>
          </a:prstGeom>
          <a:noFill/>
        </p:spPr>
      </p:pic>
      <p:pic>
        <p:nvPicPr>
          <p:cNvPr id="12291" name="Picture 3" descr="C:\Documents and Settings\Первый\Local Settings\Temporary Internet Files\Content.IE5\QG8UFN8U\MM900283036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1500174"/>
            <a:ext cx="3082820" cy="2726303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7056438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Типы налогов: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85860"/>
            <a:ext cx="8362950" cy="5022865"/>
          </a:xfrm>
        </p:spPr>
        <p:txBody>
          <a:bodyPr/>
          <a:lstStyle/>
          <a:p>
            <a:pPr>
              <a:buNone/>
            </a:pPr>
            <a:r>
              <a:rPr lang="ru-RU" sz="2400" b="1" u="sng" dirty="0" smtClean="0">
                <a:solidFill>
                  <a:schemeClr val="bg1"/>
                </a:solidFill>
              </a:rPr>
              <a:t>Прогрессивные налоги </a:t>
            </a:r>
            <a:r>
              <a:rPr lang="ru-RU" sz="2400" dirty="0" smtClean="0">
                <a:solidFill>
                  <a:schemeClr val="bg1"/>
                </a:solidFill>
              </a:rPr>
              <a:t>— </a:t>
            </a:r>
            <a:r>
              <a:rPr lang="ru-RU" sz="2400" dirty="0" err="1" smtClean="0">
                <a:solidFill>
                  <a:schemeClr val="bg1"/>
                </a:solidFill>
              </a:rPr>
              <a:t>налоги</a:t>
            </a:r>
            <a:r>
              <a:rPr lang="ru-RU" sz="2400" dirty="0" smtClean="0">
                <a:solidFill>
                  <a:schemeClr val="bg1"/>
                </a:solidFill>
              </a:rPr>
              <a:t>, у которых средняя налоговая ставка зависима прямо пропорционально от уровня дохода. Таким образом, если доход агента увеличивается, то растет и налоговая ставка. Если же, наоборот, падает величина дохода, то ставка так же падает.</a:t>
            </a:r>
          </a:p>
          <a:p>
            <a:pPr>
              <a:buNone/>
            </a:pPr>
            <a:r>
              <a:rPr lang="ru-RU" sz="2400" b="1" u="sng" dirty="0" smtClean="0">
                <a:solidFill>
                  <a:schemeClr val="bg1"/>
                </a:solidFill>
              </a:rPr>
              <a:t>Регрессивные налоги </a:t>
            </a:r>
            <a:r>
              <a:rPr lang="ru-RU" sz="2400" dirty="0" smtClean="0">
                <a:solidFill>
                  <a:schemeClr val="bg1"/>
                </a:solidFill>
              </a:rPr>
              <a:t>— </a:t>
            </a:r>
            <a:r>
              <a:rPr lang="ru-RU" sz="2400" dirty="0" err="1" smtClean="0">
                <a:solidFill>
                  <a:schemeClr val="bg1"/>
                </a:solidFill>
              </a:rPr>
              <a:t>налоги</a:t>
            </a:r>
            <a:r>
              <a:rPr lang="ru-RU" sz="2400" dirty="0" smtClean="0">
                <a:solidFill>
                  <a:schemeClr val="bg1"/>
                </a:solidFill>
              </a:rPr>
              <a:t>, чья средняя ставка налога обратно пропорциональна уровню дохода. Это означает, что при увеличении доходов экономического агента, ставка падает, и, наоборот, растет, если доход уменьшается</a:t>
            </a:r>
          </a:p>
          <a:p>
            <a:pPr>
              <a:buNone/>
            </a:pPr>
            <a:r>
              <a:rPr lang="ru-RU" sz="2400" b="1" u="sng" dirty="0" smtClean="0">
                <a:solidFill>
                  <a:schemeClr val="bg1"/>
                </a:solidFill>
              </a:rPr>
              <a:t>Пропорциональные налоги </a:t>
            </a:r>
            <a:r>
              <a:rPr lang="ru-RU" sz="2400" dirty="0" smtClean="0">
                <a:solidFill>
                  <a:schemeClr val="bg1"/>
                </a:solidFill>
              </a:rPr>
              <a:t>— </a:t>
            </a:r>
            <a:r>
              <a:rPr lang="ru-RU" sz="2400" dirty="0" err="1" smtClean="0">
                <a:solidFill>
                  <a:schemeClr val="bg1"/>
                </a:solidFill>
              </a:rPr>
              <a:t>налоги</a:t>
            </a:r>
            <a:r>
              <a:rPr lang="ru-RU" sz="2400" dirty="0" smtClean="0">
                <a:solidFill>
                  <a:schemeClr val="bg1"/>
                </a:solidFill>
              </a:rPr>
              <a:t>, которые не зависят от величины облагаемого дохода.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иний шар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Синий шар</Template>
  <TotalTime>44</TotalTime>
  <Words>981</Words>
  <Application>Microsoft Office PowerPoint</Application>
  <PresentationFormat>Экран (4:3)</PresentationFormat>
  <Paragraphs>111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Синий шар</vt:lpstr>
      <vt:lpstr>Налоги</vt:lpstr>
      <vt:lpstr>Налоги</vt:lpstr>
      <vt:lpstr>Налоговая система </vt:lpstr>
      <vt:lpstr>Виды налогов</vt:lpstr>
      <vt:lpstr>Прямые  налоги:</vt:lpstr>
      <vt:lpstr>Косвенные налоги</vt:lpstr>
      <vt:lpstr>Федеральные  налоги:</vt:lpstr>
      <vt:lpstr>Региональные налоги:</vt:lpstr>
      <vt:lpstr>Типы налогов:</vt:lpstr>
      <vt:lpstr>Из истории…</vt:lpstr>
      <vt:lpstr>Из истории…</vt:lpstr>
      <vt:lpstr>Из истории…</vt:lpstr>
      <vt:lpstr>Из истории…</vt:lpstr>
      <vt:lpstr>Из истории…</vt:lpstr>
      <vt:lpstr>Из истории…</vt:lpstr>
      <vt:lpstr>Из истории…</vt:lpstr>
      <vt:lpstr>Налог - это:  </vt:lpstr>
      <vt:lpstr> Установите соответствие между  видами налогов и их примерами : к каждой позиции, данной в первом столбце, подберите соответствующую позицию из второго столбца</vt:lpstr>
      <vt:lpstr>Запишите слово, пропущенное в схеме</vt:lpstr>
      <vt:lpstr>Найдите в приведенном списке характеристики присущие любому налогу. Номера запишите в порядке возрастания.</vt:lpstr>
      <vt:lpstr>Слайд 21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Налоги</dc:title>
  <dc:creator>Первый</dc:creator>
  <cp:lastModifiedBy>Forat</cp:lastModifiedBy>
  <cp:revision>13</cp:revision>
  <dcterms:created xsi:type="dcterms:W3CDTF">2011-03-19T12:27:58Z</dcterms:created>
  <dcterms:modified xsi:type="dcterms:W3CDTF">2015-12-07T10:54:59Z</dcterms:modified>
</cp:coreProperties>
</file>