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9" r:id="rId11"/>
    <p:sldId id="285" r:id="rId12"/>
    <p:sldId id="286" r:id="rId13"/>
    <p:sldId id="288" r:id="rId14"/>
    <p:sldId id="287" r:id="rId15"/>
    <p:sldId id="29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576" autoAdjust="0"/>
  </p:normalViewPr>
  <p:slideViewPr>
    <p:cSldViewPr>
      <p:cViewPr varScale="1">
        <p:scale>
          <a:sx n="66" d="100"/>
          <a:sy n="66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такое деньги?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5157192"/>
            <a:ext cx="4649720" cy="10912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Презентацию подготовила: Павленко Е.В., педагог дополнительного образования КГБУ ДО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АКЦДОТиК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«Алтай».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http://stalnuhhin.ee/wp-content/uploads/2012/06/Untitled-13.jpg"/>
          <p:cNvPicPr>
            <a:picLocks noChangeAspect="1" noChangeArrowheads="1"/>
          </p:cNvPicPr>
          <p:nvPr/>
        </p:nvPicPr>
        <p:blipFill>
          <a:blip r:embed="rId2" cstate="print"/>
          <a:srcRect r="9835" b="13829"/>
          <a:stretch>
            <a:fillRect/>
          </a:stretch>
        </p:blipFill>
        <p:spPr bwMode="auto">
          <a:xfrm>
            <a:off x="2214546" y="1428736"/>
            <a:ext cx="5122369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200 рублей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1340768"/>
            <a:ext cx="4059560" cy="524604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i="1" dirty="0"/>
              <a:t>Лицевая сторона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Памятник </a:t>
            </a:r>
            <a:r>
              <a:rPr lang="ru-RU" dirty="0"/>
              <a:t>затопленным кораблям в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г</a:t>
            </a:r>
            <a:r>
              <a:rPr lang="ru-RU" dirty="0"/>
              <a:t>. Севастополе. </a:t>
            </a:r>
          </a:p>
          <a:p>
            <a:pPr marL="0" indent="0">
              <a:buNone/>
            </a:pPr>
            <a:r>
              <a:rPr lang="ru-RU" dirty="0" smtClean="0"/>
              <a:t>Слева вверху расположен герб Российской Федерации.</a:t>
            </a: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В нижней правой части расположен </a:t>
            </a:r>
            <a:r>
              <a:rPr lang="ru-RU" dirty="0" smtClean="0"/>
              <a:t>QR-код</a:t>
            </a:r>
            <a:r>
              <a:rPr lang="ru-RU" dirty="0"/>
              <a:t>, содержащий ссылку на страницу сайта Банка России с описанием защитных признаков банкноты.</a:t>
            </a:r>
            <a:br>
              <a:rPr lang="ru-RU" dirty="0"/>
            </a:br>
            <a:endParaRPr lang="ru-RU" dirty="0" smtClean="0"/>
          </a:p>
          <a:p>
            <a:pPr marL="0" indent="0">
              <a:buNone/>
            </a:pPr>
            <a:r>
              <a:rPr lang="ru-RU" i="1" dirty="0" smtClean="0"/>
              <a:t>Оборотная </a:t>
            </a:r>
            <a:r>
              <a:rPr lang="ru-RU" i="1" dirty="0"/>
              <a:t>сторона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Государственный историко-архитектурный музей-заповедник «Херсонес Таврический».</a:t>
            </a:r>
            <a:br>
              <a:rPr lang="ru-RU" dirty="0"/>
            </a:br>
            <a:r>
              <a:rPr lang="ru-RU" dirty="0"/>
              <a:t>На оборотной стороне в верхней правой части банкноты находится надпись «2017» – год образца банкноты.</a:t>
            </a:r>
            <a:br>
              <a:rPr lang="ru-RU" dirty="0"/>
            </a:br>
            <a:r>
              <a:rPr lang="ru-RU" dirty="0"/>
              <a:t>Банкнота имеет два серийных номера, расположенных на оборотной стороне банкноты и имеющих двухбуквенное обозначение серии и девять цифр номера. Левый номер имеет читаемость по короткой стороне банкноты, правый – по длинной стороне</a:t>
            </a:r>
            <a:r>
              <a:rPr lang="ru-RU" dirty="0" smtClean="0"/>
              <a:t>.</a:t>
            </a:r>
            <a:r>
              <a:rPr lang="ru-RU" i="1" dirty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4388163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34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71480"/>
            <a:ext cx="8005026" cy="846158"/>
          </a:xfrm>
        </p:spPr>
        <p:txBody>
          <a:bodyPr>
            <a:normAutofit/>
          </a:bodyPr>
          <a:lstStyle/>
          <a:p>
            <a:r>
              <a:rPr lang="ru-RU" sz="3900" b="1" dirty="0" smtClean="0"/>
              <a:t>500 рублей</a:t>
            </a:r>
            <a:endParaRPr lang="ru-RU" sz="39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785794"/>
            <a:ext cx="3361556" cy="5462606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  <a:p>
            <a:pPr lvl="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Изображение лицевой стороны — памятник Петру I на фоне парусника в порту Архангельска. </a:t>
            </a:r>
          </a:p>
          <a:p>
            <a:pPr lvl="0">
              <a:buNone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Изображение оборотной стороны — Соловецкий монастырь.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66377"/>
            <a:ext cx="5229225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8005026" cy="917596"/>
          </a:xfrm>
        </p:spPr>
        <p:txBody>
          <a:bodyPr>
            <a:normAutofit/>
          </a:bodyPr>
          <a:lstStyle/>
          <a:p>
            <a:r>
              <a:rPr lang="ru-RU" sz="3900" b="1" dirty="0" smtClean="0"/>
              <a:t>1000 рублей</a:t>
            </a:r>
            <a:endParaRPr lang="ru-RU" sz="39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29322" y="1000108"/>
            <a:ext cx="2928958" cy="5248292"/>
          </a:xfrm>
        </p:spPr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Изображение лицевой стороны — памятник Ярославу Мудрому, часовня на фоне кремля г. Ярославля. </a:t>
            </a:r>
          </a:p>
          <a:p>
            <a:pPr lvl="0">
              <a:buNone/>
            </a:pPr>
            <a:endParaRPr lang="ru-RU" sz="3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None/>
            </a:pP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Изображение оборотной стороны — колокольня и церковь Иоанна Предтечи в г. Ярославле.</a:t>
            </a:r>
          </a:p>
          <a:p>
            <a:pPr>
              <a:buNone/>
            </a:pPr>
            <a:endParaRPr lang="ru-R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034" name="Picture 2" descr="http://rabota5.ru/photo/zarabotat-v-kazino-2012-3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5429288" cy="4661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2000 рублей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706005"/>
            <a:ext cx="4056743" cy="526292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4400" i="1" dirty="0"/>
              <a:t>Лицевая </a:t>
            </a:r>
            <a:r>
              <a:rPr lang="ru-RU" sz="4400" i="1" dirty="0" smtClean="0"/>
              <a:t>сторона</a:t>
            </a:r>
          </a:p>
          <a:p>
            <a:pPr marL="0" indent="0">
              <a:buNone/>
            </a:pP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>Русский </a:t>
            </a:r>
            <a:r>
              <a:rPr lang="ru-RU" sz="4400" dirty="0"/>
              <a:t>мост – вантовый мост в г. Владивостоке, соединяющий остров Русский с материковой частью г. Владивостока. </a:t>
            </a:r>
          </a:p>
          <a:p>
            <a:pPr marL="0" indent="0">
              <a:buNone/>
            </a:pPr>
            <a:r>
              <a:rPr lang="ru-RU" sz="4400" dirty="0"/>
              <a:t>Слева вверху расположен герб Российской Федерации.</a:t>
            </a:r>
          </a:p>
          <a:p>
            <a:pPr marL="0" indent="0">
              <a:buNone/>
            </a:pPr>
            <a:r>
              <a:rPr lang="ru-RU" sz="4400" dirty="0"/>
              <a:t>В нижней правой части расположен QR-код, содержащий ссылку на страницу сайта Банка России с описанием защитных признаков банкноты.</a:t>
            </a:r>
            <a:br>
              <a:rPr lang="ru-RU" sz="4400" dirty="0"/>
            </a:br>
            <a:endParaRPr lang="ru-RU" sz="4400" dirty="0" smtClean="0"/>
          </a:p>
          <a:p>
            <a:pPr marL="0" indent="0">
              <a:buNone/>
            </a:pPr>
            <a:r>
              <a:rPr lang="ru-RU" sz="4400" i="1" dirty="0" smtClean="0"/>
              <a:t>Оборотная </a:t>
            </a:r>
            <a:r>
              <a:rPr lang="ru-RU" sz="4400" i="1" dirty="0"/>
              <a:t>сторона</a:t>
            </a:r>
            <a:endParaRPr lang="ru-RU" sz="4400" dirty="0"/>
          </a:p>
          <a:p>
            <a:pPr marL="0" indent="0">
              <a:buNone/>
            </a:pPr>
            <a:r>
              <a:rPr lang="ru-RU" sz="4400" dirty="0"/>
              <a:t> </a:t>
            </a:r>
            <a:r>
              <a:rPr lang="ru-RU" sz="4400" dirty="0" smtClean="0"/>
              <a:t>Космодром </a:t>
            </a:r>
            <a:r>
              <a:rPr lang="ru-RU" sz="4400" dirty="0"/>
              <a:t>«Восточный».</a:t>
            </a:r>
            <a:br>
              <a:rPr lang="ru-RU" sz="4400" dirty="0"/>
            </a:br>
            <a:r>
              <a:rPr lang="ru-RU" sz="4400" dirty="0"/>
              <a:t>В верхней правой части банкноты находится надпись «2017» – год образца банкноты.</a:t>
            </a:r>
            <a:br>
              <a:rPr lang="ru-RU" sz="4400" dirty="0"/>
            </a:br>
            <a:r>
              <a:rPr lang="ru-RU" sz="4400" dirty="0"/>
              <a:t>Банкнота имеет два серийных номера, расположенных на оборотной стороне банкноты и имеющих двухбуквенное обозначение серии и девять цифр номера. Левый номер имеет читаемость по короткой стороне банкноты, правый – по длинной стороне</a:t>
            </a:r>
            <a:r>
              <a:rPr lang="ru-RU" sz="4400" dirty="0" smtClean="0"/>
              <a:t>.</a:t>
            </a:r>
            <a:r>
              <a:rPr lang="ru-RU" sz="4400" i="1" dirty="0"/>
              <a:t>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14475"/>
            <a:ext cx="4429125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801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28604"/>
            <a:ext cx="7498080" cy="989034"/>
          </a:xfrm>
        </p:spPr>
        <p:txBody>
          <a:bodyPr>
            <a:normAutofit/>
          </a:bodyPr>
          <a:lstStyle/>
          <a:p>
            <a:r>
              <a:rPr lang="ru-RU" sz="3900" b="1" dirty="0" smtClean="0"/>
              <a:t>5000 рублей</a:t>
            </a:r>
            <a:endParaRPr lang="ru-RU" sz="39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0694" y="928670"/>
            <a:ext cx="3432994" cy="531973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Изображение лицевой стороны — памятник Н.Н. Муравьеву-Амурскому, набережная в г. Хабаровске. </a:t>
            </a:r>
          </a:p>
          <a:p>
            <a:pPr lvl="0">
              <a:buNone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Изображение оборотной стороны — мост через р. Амур в г. Хабаровске.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85860"/>
            <a:ext cx="498589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123928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4957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90778" cy="714356"/>
          </a:xfrm>
        </p:spPr>
        <p:txBody>
          <a:bodyPr>
            <a:noAutofit/>
          </a:bodyPr>
          <a:lstStyle/>
          <a:p>
            <a:r>
              <a:rPr lang="ru-RU" sz="4000" dirty="0" smtClean="0"/>
              <a:t>            Современные деньги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501122" cy="57150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       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Билет Банка России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– официальное платежное средство, используемое на всей территории РФ. Право на выпуск таких банкнот имеет только ЦБ. 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             Единицей измерения платежеспособности, которой обладают купюры России, является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российский рубль, как национальная денежная единица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             Каждая купюра имеет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номинал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, соответствующий одному из закрепленных. Таковой определяет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платежеспособность банкноты, выраженную в российских рублях. 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- знак рубля.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algn="just">
              <a:buNone/>
            </a:pPr>
            <a:endParaRPr lang="ru-RU" sz="28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xn--90a0bg.xn--35-6kcde8b0ck8g.xn--p1ai/wp-content/uploads/2014/01/ru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5786454"/>
            <a:ext cx="904868" cy="904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45719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</a:t>
            </a:r>
            <a:b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/>
            </a:r>
            <a:b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Деньги – особый универсальный товар,</a:t>
            </a:r>
            <a:b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используемый при обмене. </a:t>
            </a:r>
            <a:b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r>
              <a:rPr lang="ru-RU" sz="2700" dirty="0" smtClean="0">
                <a:cs typeface="Aharoni" pitchFamily="2" charset="-79"/>
              </a:rPr>
              <a:t>В настоящее время в наличном обращении находятся купюры достоинством  10,  50,  100, 200,  500,  1000, 2000, 5000  рублей  и  </a:t>
            </a:r>
            <a:br>
              <a:rPr lang="ru-RU" sz="2700" dirty="0" smtClean="0">
                <a:cs typeface="Aharoni" pitchFamily="2" charset="-79"/>
              </a:rPr>
            </a:br>
            <a:r>
              <a:rPr lang="ru-RU" sz="2700" dirty="0" smtClean="0">
                <a:cs typeface="Aharoni" pitchFamily="2" charset="-79"/>
              </a:rPr>
              <a:t>монеты  -   5  копеек, 10 копеек, 50 копеек, 1 рубль, 2 рубля, 5 рублей, 10 рублей.</a:t>
            </a:r>
            <a:br>
              <a:rPr lang="ru-RU" sz="2700" dirty="0" smtClean="0">
                <a:cs typeface="Aharoni" pitchFamily="2" charset="-79"/>
              </a:rPr>
            </a:br>
            <a:r>
              <a:rPr lang="ru-RU" sz="2700" b="1" dirty="0" smtClean="0">
                <a:cs typeface="Aharoni" pitchFamily="2" charset="-79"/>
              </a:rPr>
              <a:t>Банкнота</a:t>
            </a:r>
            <a:r>
              <a:rPr lang="ru-RU" sz="2700" dirty="0" smtClean="0">
                <a:cs typeface="Aharoni" pitchFamily="2" charset="-79"/>
              </a:rPr>
              <a:t> – денежный знак, изготовленный из бумаги или металла.</a:t>
            </a:r>
            <a:br>
              <a:rPr lang="ru-RU" sz="2700" dirty="0" smtClean="0">
                <a:cs typeface="Aharoni" pitchFamily="2" charset="-79"/>
              </a:rPr>
            </a:br>
            <a:r>
              <a:rPr lang="ru-RU" sz="2700" b="1" dirty="0" smtClean="0">
                <a:cs typeface="Aharoni" pitchFamily="2" charset="-79"/>
              </a:rPr>
              <a:t>Купюрами </a:t>
            </a:r>
            <a:r>
              <a:rPr lang="ru-RU" sz="2700" dirty="0" smtClean="0">
                <a:cs typeface="Aharoni" pitchFamily="2" charset="-79"/>
              </a:rPr>
              <a:t>называют бумажные деньги определенного достоинства.</a:t>
            </a:r>
            <a:br>
              <a:rPr lang="ru-RU" sz="2700" dirty="0" smtClean="0">
                <a:cs typeface="Aharoni" pitchFamily="2" charset="-79"/>
              </a:rPr>
            </a:br>
            <a:r>
              <a:rPr lang="ru-RU" sz="2700" b="1" dirty="0" smtClean="0">
                <a:cs typeface="Aharoni" pitchFamily="2" charset="-79"/>
              </a:rPr>
              <a:t>Номинал</a:t>
            </a:r>
            <a:r>
              <a:rPr lang="ru-RU" sz="2700" dirty="0" smtClean="0">
                <a:cs typeface="Aharoni" pitchFamily="2" charset="-79"/>
              </a:rPr>
              <a:t> – стоимость денежной купюры.</a:t>
            </a:r>
            <a:br>
              <a:rPr lang="ru-RU" sz="2700" dirty="0" smtClean="0">
                <a:cs typeface="Aharoni" pitchFamily="2" charset="-79"/>
              </a:rPr>
            </a:br>
            <a:r>
              <a:rPr lang="ru-RU" sz="2700" b="1" dirty="0" smtClean="0">
                <a:cs typeface="Aharoni" pitchFamily="2" charset="-79"/>
              </a:rPr>
              <a:t>Монета</a:t>
            </a:r>
            <a:r>
              <a:rPr lang="ru-RU" sz="2700" dirty="0" smtClean="0">
                <a:cs typeface="Aharoni" pitchFamily="2" charset="-79"/>
              </a:rPr>
              <a:t> – денежный знак, изготовленный из металла.</a:t>
            </a:r>
            <a:br>
              <a:rPr lang="ru-RU" sz="2700" dirty="0" smtClean="0">
                <a:cs typeface="Aharoni" pitchFamily="2" charset="-79"/>
              </a:rPr>
            </a:b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/>
            </a:r>
            <a:b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r>
              <a:rPr lang="ru-RU" sz="2700" dirty="0" smtClean="0">
                <a:cs typeface="Aharoni" pitchFamily="2" charset="-79"/>
              </a:rPr>
              <a:t/>
            </a:r>
            <a:br>
              <a:rPr lang="ru-RU" sz="2700" dirty="0" smtClean="0">
                <a:cs typeface="Aharoni" pitchFamily="2" charset="-79"/>
              </a:rPr>
            </a:br>
            <a:endParaRPr lang="ru-RU" sz="2700" dirty="0"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6143644"/>
            <a:ext cx="7498080" cy="10475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214422"/>
          </a:xfrm>
        </p:spPr>
        <p:txBody>
          <a:bodyPr/>
          <a:lstStyle/>
          <a:p>
            <a:pPr algn="ctr"/>
            <a:r>
              <a:rPr lang="ru-RU" b="1" dirty="0" smtClean="0"/>
              <a:t>Монеты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192882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 descr="http://vesit-skolko.ru/coins/back/dpi600/10sm_back.jpg"/>
          <p:cNvPicPr>
            <a:picLocks noChangeAspect="1" noChangeArrowheads="1"/>
          </p:cNvPicPr>
          <p:nvPr/>
        </p:nvPicPr>
        <p:blipFill>
          <a:blip r:embed="rId3" cstate="print"/>
          <a:srcRect l="6977" t="6977" r="5814" b="9301"/>
          <a:stretch>
            <a:fillRect/>
          </a:stretch>
        </p:blipFill>
        <p:spPr bwMode="auto">
          <a:xfrm>
            <a:off x="2285984" y="1500174"/>
            <a:ext cx="1934779" cy="1857388"/>
          </a:xfrm>
          <a:prstGeom prst="rect">
            <a:avLst/>
          </a:prstGeom>
          <a:noFill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 cstate="print"/>
          <a:srcRect t="315" r="11397" b="53549"/>
          <a:stretch>
            <a:fillRect/>
          </a:stretch>
        </p:blipFill>
        <p:spPr bwMode="auto">
          <a:xfrm>
            <a:off x="4786314" y="1571612"/>
            <a:ext cx="412018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 descr="http://cs407127.vk.me/v407127749/6d2c/UXnLoFEpIi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071942"/>
            <a:ext cx="4027199" cy="2000264"/>
          </a:xfrm>
          <a:prstGeom prst="rect">
            <a:avLst/>
          </a:prstGeom>
          <a:noFill/>
        </p:spPr>
      </p:pic>
      <p:pic>
        <p:nvPicPr>
          <p:cNvPr id="35847" name="Picture 7" descr="http://cs319124.userapi.com/v319124824/36c7/PNvB09l5-p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4214818"/>
            <a:ext cx="3754294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457200"/>
            <a:ext cx="4214842" cy="838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929330"/>
            <a:ext cx="8686800" cy="15079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37890" name="Picture 2" descr="http://upload.wikimedia.org/wikipedia/commons/thumb/f/f3/50_%D0%BA%D0%BE%D0%BF%D0%B5%D0%B5%D0%BA_%D0%A0%D0%A4_1997_%D0%B3.jpg/800px-50_%D0%BA%D0%BE%D0%BF%D0%B5%D0%B5%D0%BA_%D0%A0%D0%A4_1997_%D0%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14290"/>
            <a:ext cx="4122789" cy="2071702"/>
          </a:xfrm>
          <a:prstGeom prst="rect">
            <a:avLst/>
          </a:prstGeom>
          <a:noFill/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 cstate="print"/>
          <a:srcRect r="11397" b="53549"/>
          <a:stretch>
            <a:fillRect/>
          </a:stretch>
        </p:blipFill>
        <p:spPr bwMode="auto">
          <a:xfrm>
            <a:off x="5000628" y="4286256"/>
            <a:ext cx="3838863" cy="1876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7" descr="http://tomovl.ru/money/images/money_Russia_1997_10ko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2143116"/>
            <a:ext cx="4524375" cy="219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0"/>
            <a:ext cx="5576134" cy="64291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            Монеты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500042"/>
            <a:ext cx="5705484" cy="5580083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14400" b="1" dirty="0" smtClean="0">
                <a:latin typeface="+mj-lt"/>
              </a:rPr>
              <a:t>    </a:t>
            </a:r>
            <a:r>
              <a:rPr lang="ru-RU" sz="14400" dirty="0" smtClean="0">
                <a:latin typeface="+mj-lt"/>
              </a:rPr>
              <a:t>Аверс</a:t>
            </a:r>
            <a:r>
              <a:rPr lang="ru-RU" sz="14400" b="1" dirty="0" smtClean="0">
                <a:latin typeface="+mj-lt"/>
              </a:rPr>
              <a:t> </a:t>
            </a:r>
            <a:r>
              <a:rPr lang="ru-RU" sz="14400" dirty="0" smtClean="0">
                <a:latin typeface="+mj-lt"/>
              </a:rPr>
              <a:t>– лицевая сторона   монеты.</a:t>
            </a:r>
          </a:p>
          <a:p>
            <a:pPr>
              <a:buNone/>
            </a:pPr>
            <a:r>
              <a:rPr lang="ru-RU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pPr>
              <a:buNone/>
            </a:pPr>
            <a:r>
              <a:rPr lang="ru-RU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Реверс – оборотная  сторона монеты. </a:t>
            </a:r>
          </a:p>
          <a:p>
            <a:pPr>
              <a:buNone/>
            </a:pPr>
            <a:endParaRPr lang="ru-RU" sz="14400" dirty="0" smtClean="0">
              <a:latin typeface="+mj-lt"/>
            </a:endParaRPr>
          </a:p>
          <a:p>
            <a:pPr>
              <a:buNone/>
            </a:pPr>
            <a:r>
              <a:rPr lang="ru-RU" sz="1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</a:p>
          <a:p>
            <a:pPr>
              <a:buNone/>
            </a:pPr>
            <a:r>
              <a:rPr lang="ru-RU" sz="1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</a:t>
            </a:r>
            <a:r>
              <a:rPr lang="ru-RU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Гурт</a:t>
            </a:r>
            <a:r>
              <a:rPr lang="ru-RU" sz="1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ребро монеты.</a:t>
            </a:r>
          </a:p>
          <a:p>
            <a:pPr>
              <a:buNone/>
            </a:pPr>
            <a:r>
              <a:rPr lang="ru-RU" sz="1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1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Опушка</a:t>
            </a:r>
            <a:r>
              <a:rPr lang="ru-RU" sz="14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возвышенная часть,  обрамляющая </a:t>
            </a:r>
          </a:p>
          <a:p>
            <a:pPr>
              <a:buNone/>
            </a:pPr>
            <a:r>
              <a:rPr lang="ru-RU" sz="14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монету у гурта.</a:t>
            </a:r>
          </a:p>
          <a:p>
            <a:pPr>
              <a:buNone/>
            </a:pPr>
            <a:r>
              <a:rPr lang="ru-RU" sz="1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</a:p>
          <a:p>
            <a:pPr>
              <a:buNone/>
            </a:pPr>
            <a:r>
              <a:rPr lang="ru-RU" sz="1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        </a:t>
            </a:r>
          </a:p>
          <a:p>
            <a:pPr>
              <a:buNone/>
            </a:pPr>
            <a:r>
              <a:rPr lang="ru-RU" sz="1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                                  </a:t>
            </a:r>
            <a:endParaRPr lang="ru-RU" sz="1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None/>
            </a:pPr>
            <a:r>
              <a:rPr lang="ru-RU" sz="1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                 </a:t>
            </a:r>
          </a:p>
          <a:p>
            <a:pPr>
              <a:buNone/>
            </a:pPr>
            <a:endParaRPr lang="ru-RU" sz="3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</a:p>
          <a:p>
            <a:pPr>
              <a:buNone/>
            </a:pPr>
            <a:r>
              <a:rPr lang="ru-RU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</a:p>
          <a:p>
            <a:pPr>
              <a:buNone/>
            </a:pPr>
            <a:r>
              <a:rPr lang="ru-RU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</a:p>
          <a:p>
            <a:pPr>
              <a:buNone/>
            </a:pPr>
            <a:r>
              <a:rPr lang="ru-RU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</a:p>
          <a:p>
            <a:pPr>
              <a:buNone/>
            </a:pPr>
            <a:endParaRPr lang="ru-RU" sz="3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3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3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3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3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3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3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3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3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3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3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3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3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3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428868"/>
            <a:ext cx="2049745" cy="194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500042"/>
            <a:ext cx="2071699" cy="192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4500570"/>
            <a:ext cx="357190" cy="201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357166"/>
            <a:ext cx="7498080" cy="142876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            Купюры</a:t>
            </a:r>
            <a:br>
              <a:rPr lang="ru-RU" b="1" dirty="0" smtClean="0"/>
            </a:br>
            <a:r>
              <a:rPr lang="ru-RU" b="1" dirty="0" smtClean="0"/>
              <a:t>10 рублей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43570" y="1447800"/>
            <a:ext cx="3500430" cy="4800600"/>
          </a:xfrm>
        </p:spPr>
        <p:txBody>
          <a:bodyPr/>
          <a:lstStyle/>
          <a:p>
            <a:pPr lvl="0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Изображение  на лицевой стороне - мост через реку Енисей и часовня в Красноярске. </a:t>
            </a:r>
          </a:p>
          <a:p>
            <a:pPr lvl="0">
              <a:buNone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На оборотной стороне изображена плотина Красноярской ГЭС.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http://www.mk.ru/upload/iblock_mk/475/a9/6a/bc/DETAIL_PICTURE_656308_55745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736"/>
            <a:ext cx="5038782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900" b="1" dirty="0" smtClean="0"/>
              <a:t>50 рублей</a:t>
            </a:r>
            <a:endParaRPr lang="ru-RU" sz="39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0694" y="571480"/>
            <a:ext cx="3432994" cy="56769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+mj-lt"/>
              </a:rPr>
              <a:t>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Изображение лицевой стороны — скульптура в основании Ростральной колонны на фоне Петропавловской крепости. </a:t>
            </a:r>
          </a:p>
          <a:p>
            <a:pPr>
              <a:buNone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На оборотной стороне — здание Биржи и Ростральная колонна в С-Петербурге.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5114925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1143000"/>
          </a:xfrm>
        </p:spPr>
        <p:txBody>
          <a:bodyPr>
            <a:normAutofit/>
          </a:bodyPr>
          <a:lstStyle/>
          <a:p>
            <a:r>
              <a:rPr lang="ru-RU" sz="3900" b="1" dirty="0" smtClean="0"/>
              <a:t>100 рублей</a:t>
            </a:r>
            <a:endParaRPr lang="ru-RU" sz="39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57884" y="500042"/>
            <a:ext cx="3075804" cy="574835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</a:t>
            </a:r>
          </a:p>
          <a:p>
            <a:pPr lvl="0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</a:t>
            </a:r>
          </a:p>
          <a:p>
            <a:pPr lvl="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Изображение лицевой стороны — квадрига на портике здания Большого театра.</a:t>
            </a:r>
          </a:p>
          <a:p>
            <a:pPr lvl="0">
              <a:buNone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Изображение оборотной стороны — здание Большого театра в Москве.</a:t>
            </a:r>
          </a:p>
          <a:p>
            <a:endParaRPr lang="ru-RU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1214422"/>
            <a:ext cx="5387151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583</TotalTime>
  <Words>313</Words>
  <Application>Microsoft Office PowerPoint</Application>
  <PresentationFormat>Экран (4:3)</PresentationFormat>
  <Paragraphs>83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Что такое деньги?</vt:lpstr>
      <vt:lpstr>            Современные деньги</vt:lpstr>
      <vt:lpstr>                 Деньги – особый универсальный товар, используемый при обмене.  В настоящее время в наличном обращении находятся купюры достоинством  10,  50,  100, 200,  500,  1000, 2000, 5000  рублей  и   монеты  -   5  копеек, 10 копеек, 50 копеек, 1 рубль, 2 рубля, 5 рублей, 10 рублей. Банкнота – денежный знак, изготовленный из бумаги или металла. Купюрами называют бумажные деньги определенного достоинства. Номинал – стоимость денежной купюры. Монета – денежный знак, изготовленный из металла.   </vt:lpstr>
      <vt:lpstr>Монеты</vt:lpstr>
      <vt:lpstr>Презентация PowerPoint</vt:lpstr>
      <vt:lpstr>                Монеты</vt:lpstr>
      <vt:lpstr>                         Купюры 10 рублей </vt:lpstr>
      <vt:lpstr>50 рублей</vt:lpstr>
      <vt:lpstr>100 рублей</vt:lpstr>
      <vt:lpstr>200 рублей</vt:lpstr>
      <vt:lpstr>500 рублей</vt:lpstr>
      <vt:lpstr>1000 рублей</vt:lpstr>
      <vt:lpstr>2000 рублей</vt:lpstr>
      <vt:lpstr>5000 рублей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Forat</dc:creator>
  <cp:lastModifiedBy>Asus</cp:lastModifiedBy>
  <cp:revision>98</cp:revision>
  <dcterms:created xsi:type="dcterms:W3CDTF">2016-01-14T03:37:06Z</dcterms:created>
  <dcterms:modified xsi:type="dcterms:W3CDTF">2020-04-09T16:53:49Z</dcterms:modified>
</cp:coreProperties>
</file>