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09.04.2020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09.04.2020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642918"/>
            <a:ext cx="8458200" cy="5432869"/>
          </a:xfrm>
        </p:spPr>
        <p:txBody>
          <a:bodyPr/>
          <a:lstStyle/>
          <a:p>
            <a:pPr algn="ctr"/>
            <a:r>
              <a:rPr lang="ru-RU" dirty="0" smtClean="0"/>
              <a:t/>
            </a:r>
            <a:br>
              <a:rPr lang="ru-RU" dirty="0" smtClean="0"/>
            </a:br>
            <a:r>
              <a:rPr lang="ru-RU" dirty="0" smtClean="0"/>
              <a:t/>
            </a:r>
            <a:br>
              <a:rPr lang="ru-RU" dirty="0" smtClean="0"/>
            </a:br>
            <a:r>
              <a:rPr lang="ru-RU" sz="6000" dirty="0" smtClean="0">
                <a:effectLst>
                  <a:outerShdw blurRad="38100" dist="38100" dir="2700000" algn="tl">
                    <a:srgbClr val="000000">
                      <a:alpha val="43137"/>
                    </a:srgbClr>
                  </a:outerShdw>
                  <a:reflection blurRad="12700" stA="48000" endA="300" endPos="55000" dir="5400000" sy="-90000" algn="bl" rotWithShape="0"/>
                </a:effectLst>
              </a:rPr>
              <a:t>Признаки подлинности денег </a:t>
            </a:r>
            <a:endParaRPr lang="ru-RU" sz="6000"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Подзаголовок 2"/>
          <p:cNvSpPr>
            <a:spLocks noGrp="1"/>
          </p:cNvSpPr>
          <p:nvPr>
            <p:ph type="subTitle" idx="1"/>
          </p:nvPr>
        </p:nvSpPr>
        <p:spPr>
          <a:xfrm>
            <a:off x="4499992" y="3886200"/>
            <a:ext cx="4339208" cy="1847056"/>
          </a:xfrm>
        </p:spPr>
        <p:txBody>
          <a:bodyPr>
            <a:normAutofit/>
          </a:bodyPr>
          <a:lstStyle/>
          <a:p>
            <a:r>
              <a:rPr lang="ru-RU" sz="1600" dirty="0">
                <a:effectLst>
                  <a:outerShdw blurRad="38100" dist="38100" dir="2700000" algn="tl">
                    <a:srgbClr val="000000">
                      <a:alpha val="43137"/>
                    </a:srgbClr>
                  </a:outerShdw>
                </a:effectLst>
              </a:rPr>
              <a:t>Презентацию подготовила: Павленко Е.В., </a:t>
            </a:r>
            <a:endParaRPr lang="ru-RU" sz="1600" dirty="0" smtClean="0">
              <a:effectLst>
                <a:outerShdw blurRad="38100" dist="38100" dir="2700000" algn="tl">
                  <a:srgbClr val="000000">
                    <a:alpha val="43137"/>
                  </a:srgbClr>
                </a:outerShdw>
              </a:effectLst>
            </a:endParaRPr>
          </a:p>
          <a:p>
            <a:r>
              <a:rPr lang="ru-RU" sz="1600" dirty="0" smtClean="0">
                <a:effectLst>
                  <a:outerShdw blurRad="38100" dist="38100" dir="2700000" algn="tl">
                    <a:srgbClr val="000000">
                      <a:alpha val="43137"/>
                    </a:srgbClr>
                  </a:outerShdw>
                </a:effectLst>
              </a:rPr>
              <a:t>педагог </a:t>
            </a:r>
            <a:r>
              <a:rPr lang="ru-RU" sz="1600" dirty="0">
                <a:effectLst>
                  <a:outerShdw blurRad="38100" dist="38100" dir="2700000" algn="tl">
                    <a:srgbClr val="000000">
                      <a:alpha val="43137"/>
                    </a:srgbClr>
                  </a:outerShdw>
                </a:effectLst>
              </a:rPr>
              <a:t>дополнительного образования </a:t>
            </a:r>
            <a:endParaRPr lang="ru-RU" sz="1600" dirty="0" smtClean="0">
              <a:effectLst>
                <a:outerShdw blurRad="38100" dist="38100" dir="2700000" algn="tl">
                  <a:srgbClr val="000000">
                    <a:alpha val="43137"/>
                  </a:srgbClr>
                </a:outerShdw>
              </a:effectLst>
            </a:endParaRPr>
          </a:p>
          <a:p>
            <a:r>
              <a:rPr lang="ru-RU" sz="1600" dirty="0" smtClean="0">
                <a:effectLst>
                  <a:outerShdw blurRad="38100" dist="38100" dir="2700000" algn="tl">
                    <a:srgbClr val="000000">
                      <a:alpha val="43137"/>
                    </a:srgbClr>
                  </a:outerShdw>
                </a:effectLst>
              </a:rPr>
              <a:t>КГБУ </a:t>
            </a:r>
            <a:r>
              <a:rPr lang="ru-RU" sz="1600" dirty="0">
                <a:effectLst>
                  <a:outerShdw blurRad="38100" dist="38100" dir="2700000" algn="tl">
                    <a:srgbClr val="000000">
                      <a:alpha val="43137"/>
                    </a:srgbClr>
                  </a:outerShdw>
                </a:effectLst>
              </a:rPr>
              <a:t>ДО </a:t>
            </a:r>
            <a:r>
              <a:rPr lang="ru-RU" sz="1600" dirty="0" err="1">
                <a:effectLst>
                  <a:outerShdw blurRad="38100" dist="38100" dir="2700000" algn="tl">
                    <a:srgbClr val="000000">
                      <a:alpha val="43137"/>
                    </a:srgbClr>
                  </a:outerShdw>
                </a:effectLst>
              </a:rPr>
              <a:t>АКЦДОТиК</a:t>
            </a:r>
            <a:r>
              <a:rPr lang="ru-RU" sz="1600" dirty="0">
                <a:effectLst>
                  <a:outerShdw blurRad="38100" dist="38100" dir="2700000" algn="tl">
                    <a:srgbClr val="000000">
                      <a:alpha val="43137"/>
                    </a:srgbClr>
                  </a:outerShdw>
                </a:effectLst>
              </a:rPr>
              <a:t> «Алтай».</a:t>
            </a:r>
          </a:p>
          <a:p>
            <a:endParaRPr lang="ru-RU"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186246"/>
          </a:xfrm>
        </p:spPr>
        <p:txBody>
          <a:bodyPr>
            <a:noAutofit/>
          </a:bodyPr>
          <a:lstStyle/>
          <a:p>
            <a:pPr algn="ctr"/>
            <a:r>
              <a:rPr lang="ru-RU" sz="6000" dirty="0" smtClean="0"/>
              <a:t>Виды денег</a:t>
            </a:r>
            <a:endParaRPr lang="ru-RU" sz="6000" dirty="0"/>
          </a:p>
        </p:txBody>
      </p:sp>
      <p:sp>
        <p:nvSpPr>
          <p:cNvPr id="3" name="Содержимое 2"/>
          <p:cNvSpPr>
            <a:spLocks noGrp="1"/>
          </p:cNvSpPr>
          <p:nvPr>
            <p:ph idx="1"/>
          </p:nvPr>
        </p:nvSpPr>
        <p:spPr/>
        <p:txBody>
          <a:bodyPr/>
          <a:lstStyle/>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85728"/>
            <a:ext cx="8686800" cy="1214446"/>
          </a:xfrm>
        </p:spPr>
        <p:txBody>
          <a:bodyPr>
            <a:normAutofit/>
          </a:bodyPr>
          <a:lstStyle/>
          <a:p>
            <a:pPr algn="ctr"/>
            <a:r>
              <a:rPr lang="ru-RU" dirty="0" smtClean="0"/>
              <a:t> </a:t>
            </a:r>
            <a:r>
              <a:rPr lang="ru-RU" b="1" dirty="0" smtClean="0">
                <a:effectLst>
                  <a:outerShdw blurRad="38100" dist="38100" dir="2700000" algn="tl">
                    <a:srgbClr val="000000">
                      <a:alpha val="43137"/>
                    </a:srgbClr>
                  </a:outerShdw>
                </a:effectLst>
              </a:rPr>
              <a:t>Наличные деньги </a:t>
            </a:r>
            <a:r>
              <a:rPr lang="ru-RU" dirty="0" smtClean="0"/>
              <a:t>– </a:t>
            </a:r>
            <a:br>
              <a:rPr lang="ru-RU" dirty="0" smtClean="0"/>
            </a:br>
            <a:r>
              <a:rPr lang="ru-RU" dirty="0" smtClean="0"/>
              <a:t>это деньги в виде купюр или монет.</a:t>
            </a:r>
            <a:endParaRPr lang="ru-RU" dirty="0"/>
          </a:p>
        </p:txBody>
      </p:sp>
      <p:sp>
        <p:nvSpPr>
          <p:cNvPr id="3" name="Содержимое 2"/>
          <p:cNvSpPr>
            <a:spLocks noGrp="1"/>
          </p:cNvSpPr>
          <p:nvPr>
            <p:ph idx="1"/>
          </p:nvPr>
        </p:nvSpPr>
        <p:spPr>
          <a:xfrm>
            <a:off x="4429124" y="1928802"/>
            <a:ext cx="4562476" cy="4151323"/>
          </a:xfrm>
        </p:spPr>
        <p:txBody>
          <a:bodyPr>
            <a:normAutofit fontScale="77500" lnSpcReduction="20000"/>
          </a:bodyPr>
          <a:lstStyle/>
          <a:p>
            <a:pPr>
              <a:buNone/>
            </a:pPr>
            <a:r>
              <a:rPr lang="ru-RU" sz="4000" b="1" dirty="0" smtClean="0"/>
              <a:t>   Наличные деньги или наличность – самая распространенная форма денег, поскольку она удобна для хранения и везде принимается для оплаты покупок.</a:t>
            </a:r>
            <a:endParaRPr lang="ru-RU" sz="4000" dirty="0"/>
          </a:p>
        </p:txBody>
      </p:sp>
      <p:pic>
        <p:nvPicPr>
          <p:cNvPr id="4098" name="Picture 2" descr="http://img1.liveinternet.ru/images/attach/c/5/88/890/88890645_1172_2011031829.jpg"/>
          <p:cNvPicPr>
            <a:picLocks noChangeAspect="1" noChangeArrowheads="1"/>
          </p:cNvPicPr>
          <p:nvPr/>
        </p:nvPicPr>
        <p:blipFill>
          <a:blip r:embed="rId2" cstate="print"/>
          <a:srcRect/>
          <a:stretch>
            <a:fillRect/>
          </a:stretch>
        </p:blipFill>
        <p:spPr bwMode="auto">
          <a:xfrm>
            <a:off x="357158" y="2285992"/>
            <a:ext cx="4143404" cy="314327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Недостатки наличных денег</a:t>
            </a:r>
            <a:endParaRPr lang="ru-RU" dirty="0"/>
          </a:p>
        </p:txBody>
      </p:sp>
      <p:sp>
        <p:nvSpPr>
          <p:cNvPr id="3" name="Содержимое 2"/>
          <p:cNvSpPr>
            <a:spLocks noGrp="1"/>
          </p:cNvSpPr>
          <p:nvPr>
            <p:ph idx="1"/>
          </p:nvPr>
        </p:nvSpPr>
        <p:spPr/>
        <p:txBody>
          <a:bodyPr/>
          <a:lstStyle/>
          <a:p>
            <a:endParaRPr lang="ru-RU" dirty="0"/>
          </a:p>
        </p:txBody>
      </p:sp>
      <p:pic>
        <p:nvPicPr>
          <p:cNvPr id="4" name="Picture 1"/>
          <p:cNvPicPr>
            <a:picLocks noChangeAspect="1" noChangeArrowheads="1"/>
          </p:cNvPicPr>
          <p:nvPr/>
        </p:nvPicPr>
        <p:blipFill>
          <a:blip r:embed="rId2" cstate="print"/>
          <a:srcRect/>
          <a:stretch>
            <a:fillRect/>
          </a:stretch>
        </p:blipFill>
        <p:spPr bwMode="auto">
          <a:xfrm>
            <a:off x="285720" y="1214422"/>
            <a:ext cx="4414868" cy="1714512"/>
          </a:xfrm>
          <a:prstGeom prst="rect">
            <a:avLst/>
          </a:prstGeom>
          <a:noFill/>
          <a:ln w="9525">
            <a:noFill/>
            <a:miter lim="800000"/>
            <a:headEnd/>
            <a:tailEnd/>
          </a:ln>
        </p:spPr>
      </p:pic>
      <p:pic>
        <p:nvPicPr>
          <p:cNvPr id="25602" name="Picture 2" descr="http://ptr-vlad.ru/uploads/posts/2011-10/1319610574_1295893555_1290489721_krazha_234.jpg"/>
          <p:cNvPicPr>
            <a:picLocks noChangeAspect="1" noChangeArrowheads="1"/>
          </p:cNvPicPr>
          <p:nvPr/>
        </p:nvPicPr>
        <p:blipFill>
          <a:blip r:embed="rId3" cstate="print"/>
          <a:srcRect/>
          <a:stretch>
            <a:fillRect/>
          </a:stretch>
        </p:blipFill>
        <p:spPr bwMode="auto">
          <a:xfrm>
            <a:off x="4643438" y="2643182"/>
            <a:ext cx="4071966" cy="2714644"/>
          </a:xfrm>
          <a:prstGeom prst="rect">
            <a:avLst/>
          </a:prstGeom>
          <a:ln>
            <a:noFill/>
          </a:ln>
          <a:effectLst>
            <a:softEdge rad="112500"/>
          </a:effectLst>
        </p:spPr>
      </p:pic>
      <p:pic>
        <p:nvPicPr>
          <p:cNvPr id="25603" name="Picture 3"/>
          <p:cNvPicPr>
            <a:picLocks noChangeAspect="1" noChangeArrowheads="1"/>
          </p:cNvPicPr>
          <p:nvPr/>
        </p:nvPicPr>
        <p:blipFill>
          <a:blip r:embed="rId4" cstate="print"/>
          <a:srcRect/>
          <a:stretch>
            <a:fillRect/>
          </a:stretch>
        </p:blipFill>
        <p:spPr bwMode="auto">
          <a:xfrm>
            <a:off x="1285852" y="3143248"/>
            <a:ext cx="2552707" cy="34135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Недостатки наличных денег</a:t>
            </a:r>
            <a:endParaRPr lang="ru-RU" dirty="0"/>
          </a:p>
        </p:txBody>
      </p:sp>
      <p:sp>
        <p:nvSpPr>
          <p:cNvPr id="3" name="Содержимое 2"/>
          <p:cNvSpPr>
            <a:spLocks noGrp="1"/>
          </p:cNvSpPr>
          <p:nvPr>
            <p:ph idx="1"/>
          </p:nvPr>
        </p:nvSpPr>
        <p:spPr/>
        <p:txBody>
          <a:bodyPr/>
          <a:lstStyle/>
          <a:p>
            <a:pPr>
              <a:buNone/>
            </a:pPr>
            <a:r>
              <a:rPr lang="ru-RU" dirty="0" smtClean="0"/>
              <a:t>• они изнашиваются, рвутся, пачкаются;</a:t>
            </a:r>
          </a:p>
          <a:p>
            <a:pPr>
              <a:buNone/>
            </a:pPr>
            <a:r>
              <a:rPr lang="ru-RU" dirty="0" smtClean="0"/>
              <a:t>• их могут украсть, их можно потерять;</a:t>
            </a:r>
          </a:p>
          <a:p>
            <a:pPr>
              <a:buNone/>
            </a:pPr>
            <a:r>
              <a:rPr lang="ru-RU" dirty="0" smtClean="0"/>
              <a:t>• иногда возникают сложности со сдачей, особенно если у тебя крупная купюра в 5000 рублей, хотя в редких случаях даже со 100 рублей сдача не находится.</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r>
            <a:br>
              <a:rPr lang="ru-RU" dirty="0" smtClean="0"/>
            </a:br>
            <a:r>
              <a:rPr lang="ru-RU" dirty="0" smtClean="0"/>
              <a:t/>
            </a:r>
            <a:br>
              <a:rPr lang="ru-RU" dirty="0" smtClean="0"/>
            </a:br>
            <a:r>
              <a:rPr lang="ru-RU" sz="4000" b="1" dirty="0" smtClean="0">
                <a:effectLst>
                  <a:outerShdw blurRad="38100" dist="38100" dir="2700000" algn="tl">
                    <a:srgbClr val="000000">
                      <a:alpha val="43137"/>
                    </a:srgbClr>
                  </a:outerShdw>
                  <a:reflection blurRad="12700" stA="48000" endA="300" endPos="55000" dir="5400000" sy="-90000" algn="bl" rotWithShape="0"/>
                </a:effectLst>
              </a:rPr>
              <a:t>Безналичные деньги</a:t>
            </a:r>
            <a:r>
              <a:rPr lang="ru-RU" sz="4400" b="1" dirty="0" smtClean="0">
                <a:effectLst>
                  <a:outerShdw blurRad="38100" dist="38100" dir="2700000" algn="tl">
                    <a:srgbClr val="000000">
                      <a:alpha val="43137"/>
                    </a:srgbClr>
                  </a:outerShdw>
                  <a:reflection blurRad="12700" stA="48000" endA="300" endPos="55000" dir="5400000" sy="-90000" algn="bl" rotWithShape="0"/>
                </a:effectLst>
              </a:rPr>
              <a:t> </a:t>
            </a:r>
            <a:r>
              <a:rPr lang="ru-RU" b="1" dirty="0" smtClean="0"/>
              <a:t>–</a:t>
            </a:r>
            <a:br>
              <a:rPr lang="ru-RU" b="1" dirty="0" smtClean="0"/>
            </a:br>
            <a:r>
              <a:rPr lang="ru-RU" b="1" dirty="0" smtClean="0"/>
              <a:t> </a:t>
            </a:r>
            <a:r>
              <a:rPr lang="ru-RU" sz="3100" b="1" dirty="0" smtClean="0">
                <a:effectLst>
                  <a:outerShdw blurRad="38100" dist="38100" dir="2700000" algn="tl">
                    <a:srgbClr val="000000">
                      <a:alpha val="43137"/>
                    </a:srgbClr>
                  </a:outerShdw>
                  <a:reflection blurRad="12700" stA="48000" endA="300" endPos="55000" dir="5400000" sy="-90000" algn="bl" rotWithShape="0"/>
                </a:effectLst>
                <a:latin typeface="+mn-lt"/>
              </a:rPr>
              <a:t>это деньги, не имеющие материального воплощения, их нельзя потрогать, они не имеют форму – ни бумажную, ни в виде монет</a:t>
            </a:r>
            <a:r>
              <a:rPr lang="ru-RU" b="1" dirty="0" smtClean="0"/>
              <a:t>. </a:t>
            </a:r>
            <a:endParaRPr lang="ru-RU" b="1" dirty="0"/>
          </a:p>
        </p:txBody>
      </p:sp>
      <p:sp>
        <p:nvSpPr>
          <p:cNvPr id="3" name="Содержимое 2"/>
          <p:cNvSpPr>
            <a:spLocks noGrp="1"/>
          </p:cNvSpPr>
          <p:nvPr>
            <p:ph idx="1"/>
          </p:nvPr>
        </p:nvSpPr>
        <p:spPr/>
        <p:txBody>
          <a:bodyPr/>
          <a:lstStyle/>
          <a:p>
            <a:endParaRPr lang="ru-RU" dirty="0"/>
          </a:p>
        </p:txBody>
      </p:sp>
      <p:pic>
        <p:nvPicPr>
          <p:cNvPr id="26628" name="Picture 4" descr="http://auto.imgsmail.ru/content/documents/in_text_images/a/8/a81fd01cfe0682ea2ef338b3090565c6.jpeg"/>
          <p:cNvPicPr>
            <a:picLocks noChangeAspect="1" noChangeArrowheads="1"/>
          </p:cNvPicPr>
          <p:nvPr/>
        </p:nvPicPr>
        <p:blipFill>
          <a:blip r:embed="rId2" cstate="print"/>
          <a:srcRect/>
          <a:stretch>
            <a:fillRect/>
          </a:stretch>
        </p:blipFill>
        <p:spPr bwMode="auto">
          <a:xfrm>
            <a:off x="1857356" y="2571744"/>
            <a:ext cx="5206498" cy="35719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Преимущества безналичных денег:</a:t>
            </a:r>
            <a:endParaRPr lang="ru-RU" dirty="0"/>
          </a:p>
        </p:txBody>
      </p:sp>
      <p:sp>
        <p:nvSpPr>
          <p:cNvPr id="3" name="Содержимое 2"/>
          <p:cNvSpPr>
            <a:spLocks noGrp="1"/>
          </p:cNvSpPr>
          <p:nvPr>
            <p:ph idx="1"/>
          </p:nvPr>
        </p:nvSpPr>
        <p:spPr>
          <a:xfrm>
            <a:off x="304800" y="1357298"/>
            <a:ext cx="8686800" cy="5000660"/>
          </a:xfrm>
        </p:spPr>
        <p:txBody>
          <a:bodyPr>
            <a:normAutofit fontScale="85000" lnSpcReduction="20000"/>
          </a:bodyPr>
          <a:lstStyle/>
          <a:p>
            <a:pPr>
              <a:buNone/>
            </a:pPr>
            <a:r>
              <a:rPr lang="ru-RU" dirty="0" smtClean="0"/>
              <a:t>• хранить деньги в банке более безопасно, чем дома или в кошельке, из банка их не смогут украсть;</a:t>
            </a:r>
          </a:p>
          <a:p>
            <a:pPr>
              <a:buNone/>
            </a:pPr>
            <a:r>
              <a:rPr lang="ru-RU" dirty="0" smtClean="0"/>
              <a:t>• в случае возникновения проблем у банка и даже в случае его банкротства, когда банк прекращает работать, человек сможет вернуть деньги со своего счета, если на нем была сумма до 700000 рублей, поскольку в России существует специальная система страхования таких вкладов (денег на счету в банке);</a:t>
            </a:r>
          </a:p>
          <a:p>
            <a:pPr>
              <a:buNone/>
            </a:pPr>
            <a:r>
              <a:rPr lang="ru-RU" dirty="0" smtClean="0"/>
              <a:t>• если пластиковая карточка потеряна или украдена, владелец счета должен позвонить в банк, рассказать об этом и попросить заблокировать ее, чтобы она перестала работать, и деньгами со счета никто не смог бы воспользоваться. </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Недостатки безналичных денег:</a:t>
            </a:r>
            <a:endParaRPr lang="ru-RU" dirty="0"/>
          </a:p>
        </p:txBody>
      </p:sp>
      <p:sp>
        <p:nvSpPr>
          <p:cNvPr id="3" name="Содержимое 2"/>
          <p:cNvSpPr>
            <a:spLocks noGrp="1"/>
          </p:cNvSpPr>
          <p:nvPr>
            <p:ph idx="1"/>
          </p:nvPr>
        </p:nvSpPr>
        <p:spPr>
          <a:xfrm>
            <a:off x="304800" y="1357298"/>
            <a:ext cx="8686800" cy="5000660"/>
          </a:xfrm>
        </p:spPr>
        <p:txBody>
          <a:bodyPr>
            <a:normAutofit fontScale="85000" lnSpcReduction="20000"/>
          </a:bodyPr>
          <a:lstStyle/>
          <a:p>
            <a:pPr>
              <a:buNone/>
            </a:pPr>
            <a:r>
              <a:rPr lang="ru-RU" dirty="0" smtClean="0"/>
              <a:t>• многие люди теряют над собой контроль и делают больше покупок, расплачиваясь пластиковой карточкой, поскольку имеют доступ сразу ко всем своим безналичным деньгам (в кошельке же, как правило, носят только часть имеющейся наличности и видят сразу, сколько денег потрачено и сколько осталось);</a:t>
            </a:r>
          </a:p>
          <a:p>
            <a:pPr>
              <a:buNone/>
            </a:pPr>
            <a:r>
              <a:rPr lang="ru-RU" dirty="0" smtClean="0"/>
              <a:t>• далеко не везде принимают к оплате карточки;</a:t>
            </a:r>
          </a:p>
          <a:p>
            <a:pPr>
              <a:buNone/>
            </a:pPr>
            <a:r>
              <a:rPr lang="ru-RU" dirty="0" smtClean="0"/>
              <a:t>• содержание счета в банке и пластиковой карты стоит денег, пусть и небольших;</a:t>
            </a:r>
          </a:p>
          <a:p>
            <a:pPr>
              <a:buNone/>
            </a:pPr>
            <a:r>
              <a:rPr lang="ru-RU" dirty="0" smtClean="0"/>
              <a:t>• распространены случаи мошенничества с картами, в том числе через сеть Интернет, поэтому нужно быть очень аккуратным и никому не давать свой пароль доступа к безналичным деньгам! </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электронные деньги  - </a:t>
            </a:r>
            <a:endParaRPr lang="ru-RU" dirty="0"/>
          </a:p>
        </p:txBody>
      </p:sp>
      <p:sp>
        <p:nvSpPr>
          <p:cNvPr id="3" name="Содержимое 2"/>
          <p:cNvSpPr>
            <a:spLocks noGrp="1"/>
          </p:cNvSpPr>
          <p:nvPr>
            <p:ph idx="1"/>
          </p:nvPr>
        </p:nvSpPr>
        <p:spPr>
          <a:xfrm>
            <a:off x="304800" y="1142984"/>
            <a:ext cx="8686800" cy="4937141"/>
          </a:xfrm>
        </p:spPr>
        <p:txBody>
          <a:bodyPr/>
          <a:lstStyle/>
          <a:p>
            <a:pPr algn="ctr">
              <a:buNone/>
            </a:pPr>
            <a:r>
              <a:rPr lang="ru-RU" dirty="0" smtClean="0"/>
              <a:t>это разновидность безналичных денег.</a:t>
            </a:r>
            <a:endParaRPr lang="ru-RU" dirty="0"/>
          </a:p>
        </p:txBody>
      </p:sp>
      <p:pic>
        <p:nvPicPr>
          <p:cNvPr id="27650" name="Picture 2" descr="http://go2.imgsmail.ru/imgpreview?key=5162f481ec27ef4a&amp;mb=imgdb_preview_316"/>
          <p:cNvPicPr>
            <a:picLocks noChangeAspect="1" noChangeArrowheads="1"/>
          </p:cNvPicPr>
          <p:nvPr/>
        </p:nvPicPr>
        <p:blipFill>
          <a:blip r:embed="rId2" cstate="print"/>
          <a:srcRect/>
          <a:stretch>
            <a:fillRect/>
          </a:stretch>
        </p:blipFill>
        <p:spPr bwMode="auto">
          <a:xfrm>
            <a:off x="1285852" y="2214554"/>
            <a:ext cx="6840903" cy="385765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Функции денег</a:t>
            </a:r>
            <a:endParaRPr lang="ru-RU" dirty="0"/>
          </a:p>
        </p:txBody>
      </p:sp>
      <p:sp>
        <p:nvSpPr>
          <p:cNvPr id="3" name="Содержимое 2"/>
          <p:cNvSpPr>
            <a:spLocks noGrp="1"/>
          </p:cNvSpPr>
          <p:nvPr>
            <p:ph idx="1"/>
          </p:nvPr>
        </p:nvSpPr>
        <p:spPr>
          <a:xfrm>
            <a:off x="4000496" y="1285860"/>
            <a:ext cx="4991104" cy="5072098"/>
          </a:xfrm>
        </p:spPr>
        <p:txBody>
          <a:bodyPr>
            <a:normAutofit/>
          </a:bodyPr>
          <a:lstStyle/>
          <a:p>
            <a:pPr>
              <a:buNone/>
            </a:pPr>
            <a:r>
              <a:rPr lang="ru-RU" b="1" dirty="0" smtClean="0">
                <a:effectLst>
                  <a:outerShdw blurRad="38100" dist="38100" dir="2700000" algn="tl">
                    <a:srgbClr val="000000">
                      <a:alpha val="43137"/>
                    </a:srgbClr>
                  </a:outerShdw>
                </a:effectLst>
              </a:rPr>
              <a:t>   </a:t>
            </a:r>
            <a:r>
              <a:rPr lang="ru-RU" sz="4000" b="1" dirty="0" smtClean="0">
                <a:effectLst>
                  <a:outerShdw blurRad="38100" dist="38100" dir="2700000" algn="tl">
                    <a:srgbClr val="000000">
                      <a:alpha val="43137"/>
                    </a:srgbClr>
                  </a:outerShdw>
                </a:effectLst>
              </a:rPr>
              <a:t>Мера стоимости.</a:t>
            </a:r>
          </a:p>
          <a:p>
            <a:pPr>
              <a:buNone/>
            </a:pPr>
            <a:r>
              <a:rPr lang="ru-RU" sz="3600" dirty="0" smtClean="0"/>
              <a:t>   Все товары сравниваются и обмениваются между собой именно с помощью денег. </a:t>
            </a:r>
            <a:endParaRPr lang="ru-RU" sz="3600" dirty="0"/>
          </a:p>
        </p:txBody>
      </p:sp>
      <p:pic>
        <p:nvPicPr>
          <p:cNvPr id="30722" name="Picture 2"/>
          <p:cNvPicPr>
            <a:picLocks noChangeAspect="1" noChangeArrowheads="1"/>
          </p:cNvPicPr>
          <p:nvPr/>
        </p:nvPicPr>
        <p:blipFill>
          <a:blip r:embed="rId2" cstate="print"/>
          <a:srcRect/>
          <a:stretch>
            <a:fillRect/>
          </a:stretch>
        </p:blipFill>
        <p:spPr bwMode="auto">
          <a:xfrm>
            <a:off x="285720" y="1857364"/>
            <a:ext cx="3786214" cy="394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14290"/>
            <a:ext cx="8686800" cy="714380"/>
          </a:xfrm>
        </p:spPr>
        <p:txBody>
          <a:bodyPr/>
          <a:lstStyle/>
          <a:p>
            <a:pPr algn="ctr"/>
            <a:r>
              <a:rPr lang="ru-RU" dirty="0" smtClean="0"/>
              <a:t>Функции денег</a:t>
            </a:r>
            <a:endParaRPr lang="ru-RU" dirty="0"/>
          </a:p>
        </p:txBody>
      </p:sp>
      <p:sp>
        <p:nvSpPr>
          <p:cNvPr id="3" name="Содержимое 2"/>
          <p:cNvSpPr>
            <a:spLocks noGrp="1"/>
          </p:cNvSpPr>
          <p:nvPr>
            <p:ph idx="1"/>
          </p:nvPr>
        </p:nvSpPr>
        <p:spPr>
          <a:xfrm>
            <a:off x="4071934" y="1000108"/>
            <a:ext cx="4919666" cy="4286280"/>
          </a:xfrm>
        </p:spPr>
        <p:txBody>
          <a:bodyPr>
            <a:noAutofit/>
          </a:bodyPr>
          <a:lstStyle/>
          <a:p>
            <a:pPr>
              <a:buNone/>
            </a:pPr>
            <a:r>
              <a:rPr lang="ru-RU" sz="4000" b="1" dirty="0" smtClean="0">
                <a:effectLst>
                  <a:outerShdw blurRad="38100" dist="38100" dir="2700000" algn="tl">
                    <a:srgbClr val="000000">
                      <a:alpha val="43137"/>
                    </a:srgbClr>
                  </a:outerShdw>
                </a:effectLst>
              </a:rPr>
              <a:t>   Средство обращения</a:t>
            </a:r>
            <a:r>
              <a:rPr lang="ru-RU" sz="4000" dirty="0" smtClean="0"/>
              <a:t>.</a:t>
            </a:r>
          </a:p>
          <a:p>
            <a:pPr>
              <a:buNone/>
            </a:pPr>
            <a:r>
              <a:rPr lang="ru-RU" sz="4000" dirty="0" smtClean="0"/>
              <a:t>   </a:t>
            </a:r>
            <a:r>
              <a:rPr lang="ru-RU" sz="3600" dirty="0" smtClean="0"/>
              <a:t>Деньги используются в качестве посредника в обращении товаров. </a:t>
            </a:r>
            <a:endParaRPr lang="ru-RU" sz="3600" dirty="0"/>
          </a:p>
        </p:txBody>
      </p:sp>
      <p:pic>
        <p:nvPicPr>
          <p:cNvPr id="31746" name="Picture 2" descr="http://n-crimea.ru/uploads/posts/2015-03/thumbs/incident_v-armyanske-zhenschina-ukrala-vyruchku-iz-kassy-magazina_281.jpeg"/>
          <p:cNvPicPr>
            <a:picLocks noChangeAspect="1" noChangeArrowheads="1"/>
          </p:cNvPicPr>
          <p:nvPr/>
        </p:nvPicPr>
        <p:blipFill>
          <a:blip r:embed="rId2" cstate="print"/>
          <a:srcRect/>
          <a:stretch>
            <a:fillRect/>
          </a:stretch>
        </p:blipFill>
        <p:spPr bwMode="auto">
          <a:xfrm>
            <a:off x="285719" y="1857364"/>
            <a:ext cx="3586361" cy="32861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http://knu.znate.ru/pars_docs/refs/593/592224/592224_html_790d0cbb.png"/>
          <p:cNvPicPr/>
          <p:nvPr/>
        </p:nvPicPr>
        <p:blipFill>
          <a:blip r:embed="rId2" cstate="print"/>
          <a:srcRect/>
          <a:stretch>
            <a:fillRect/>
          </a:stretch>
        </p:blipFill>
        <p:spPr bwMode="auto">
          <a:xfrm>
            <a:off x="285720" y="500042"/>
            <a:ext cx="8572560" cy="5929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Функции денег</a:t>
            </a:r>
            <a:endParaRPr lang="ru-RU" dirty="0"/>
          </a:p>
        </p:txBody>
      </p:sp>
      <p:sp>
        <p:nvSpPr>
          <p:cNvPr id="3" name="Содержимое 2"/>
          <p:cNvSpPr>
            <a:spLocks noGrp="1"/>
          </p:cNvSpPr>
          <p:nvPr>
            <p:ph idx="1"/>
          </p:nvPr>
        </p:nvSpPr>
        <p:spPr>
          <a:xfrm>
            <a:off x="4357686" y="1357298"/>
            <a:ext cx="4633914" cy="5286412"/>
          </a:xfrm>
        </p:spPr>
        <p:txBody>
          <a:bodyPr>
            <a:normAutofit/>
          </a:bodyPr>
          <a:lstStyle/>
          <a:p>
            <a:pPr>
              <a:buNone/>
            </a:pPr>
            <a:r>
              <a:rPr lang="ru-RU" sz="4000" b="1" dirty="0" smtClean="0">
                <a:effectLst>
                  <a:outerShdw blurRad="38100" dist="38100" dir="2700000" algn="tl">
                    <a:srgbClr val="000000">
                      <a:alpha val="43137"/>
                    </a:srgbClr>
                  </a:outerShdw>
                </a:effectLst>
              </a:rPr>
              <a:t>  Средство платежа.</a:t>
            </a:r>
          </a:p>
          <a:p>
            <a:pPr>
              <a:buNone/>
            </a:pPr>
            <a:r>
              <a:rPr lang="ru-RU" sz="4000" b="1" dirty="0" smtClean="0">
                <a:effectLst>
                  <a:outerShdw blurRad="38100" dist="38100" dir="2700000" algn="tl">
                    <a:srgbClr val="000000">
                      <a:alpha val="43137"/>
                    </a:srgbClr>
                  </a:outerShdw>
                </a:effectLst>
              </a:rPr>
              <a:t>   </a:t>
            </a:r>
            <a:r>
              <a:rPr lang="ru-RU" dirty="0" smtClean="0"/>
              <a:t>Именно деньгами родители оплачивают обучение в кружках, спортивных секциях или, например, консультации врачей.</a:t>
            </a:r>
            <a:endParaRPr lang="ru-RU" dirty="0"/>
          </a:p>
        </p:txBody>
      </p:sp>
      <p:pic>
        <p:nvPicPr>
          <p:cNvPr id="32770" name="Picture 2" descr="http://ipipip.ru/blank/doc/pasport.gif"/>
          <p:cNvPicPr>
            <a:picLocks noChangeAspect="1" noChangeArrowheads="1"/>
          </p:cNvPicPr>
          <p:nvPr/>
        </p:nvPicPr>
        <p:blipFill>
          <a:blip r:embed="rId2" cstate="print"/>
          <a:srcRect/>
          <a:stretch>
            <a:fillRect/>
          </a:stretch>
        </p:blipFill>
        <p:spPr bwMode="auto">
          <a:xfrm>
            <a:off x="285720" y="1428736"/>
            <a:ext cx="3857652" cy="435771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Функции денег</a:t>
            </a:r>
            <a:endParaRPr lang="ru-RU" dirty="0"/>
          </a:p>
        </p:txBody>
      </p:sp>
      <p:sp>
        <p:nvSpPr>
          <p:cNvPr id="3" name="Содержимое 2"/>
          <p:cNvSpPr>
            <a:spLocks noGrp="1"/>
          </p:cNvSpPr>
          <p:nvPr>
            <p:ph idx="1"/>
          </p:nvPr>
        </p:nvSpPr>
        <p:spPr>
          <a:xfrm>
            <a:off x="5214942" y="1554162"/>
            <a:ext cx="3776658" cy="4525963"/>
          </a:xfrm>
        </p:spPr>
        <p:txBody>
          <a:bodyPr>
            <a:normAutofit fontScale="92500"/>
          </a:bodyPr>
          <a:lstStyle/>
          <a:p>
            <a:pPr>
              <a:buNone/>
            </a:pPr>
            <a:r>
              <a:rPr lang="ru-RU" sz="4000" b="1" dirty="0" smtClean="0">
                <a:effectLst>
                  <a:outerShdw blurRad="38100" dist="38100" dir="2700000" algn="tl">
                    <a:srgbClr val="000000">
                      <a:alpha val="43137"/>
                    </a:srgbClr>
                  </a:outerShdw>
                </a:effectLst>
              </a:rPr>
              <a:t>   Средство накопления – </a:t>
            </a:r>
            <a:r>
              <a:rPr lang="ru-RU" sz="3600" dirty="0" smtClean="0"/>
              <a:t>именно деньги мы копим для того, чтобы потом на них купить то, о чем мечтаем.</a:t>
            </a:r>
            <a:endParaRPr lang="ru-RU" sz="3600" dirty="0"/>
          </a:p>
        </p:txBody>
      </p:sp>
      <p:pic>
        <p:nvPicPr>
          <p:cNvPr id="33794" name="Picture 2" descr="http://augustnews.ru/wp-content/uploads/2014/11/mnogo-deneg-pachki-po-1-tysiachi-rublei.jpg"/>
          <p:cNvPicPr>
            <a:picLocks noChangeAspect="1" noChangeArrowheads="1"/>
          </p:cNvPicPr>
          <p:nvPr/>
        </p:nvPicPr>
        <p:blipFill>
          <a:blip r:embed="rId2" cstate="print"/>
          <a:srcRect/>
          <a:stretch>
            <a:fillRect/>
          </a:stretch>
        </p:blipFill>
        <p:spPr bwMode="auto">
          <a:xfrm>
            <a:off x="285720" y="1857364"/>
            <a:ext cx="5036377" cy="335758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Функции денег</a:t>
            </a:r>
            <a:endParaRPr lang="ru-RU" dirty="0"/>
          </a:p>
        </p:txBody>
      </p:sp>
      <p:sp>
        <p:nvSpPr>
          <p:cNvPr id="3" name="Содержимое 2"/>
          <p:cNvSpPr>
            <a:spLocks noGrp="1"/>
          </p:cNvSpPr>
          <p:nvPr>
            <p:ph idx="1"/>
          </p:nvPr>
        </p:nvSpPr>
        <p:spPr>
          <a:xfrm>
            <a:off x="4572000" y="1554162"/>
            <a:ext cx="4419600" cy="4525963"/>
          </a:xfrm>
        </p:spPr>
        <p:txBody>
          <a:bodyPr>
            <a:normAutofit lnSpcReduction="10000"/>
          </a:bodyPr>
          <a:lstStyle/>
          <a:p>
            <a:pPr>
              <a:buNone/>
            </a:pPr>
            <a:r>
              <a:rPr lang="ru-RU" dirty="0" smtClean="0"/>
              <a:t>   Внешнеторговые связи, международные займы, оказание услуг внешнему партнеру вызвали появление </a:t>
            </a:r>
            <a:r>
              <a:rPr lang="ru-RU" sz="4000" b="1" dirty="0" smtClean="0">
                <a:effectLst>
                  <a:outerShdw blurRad="38100" dist="38100" dir="2700000" algn="tl">
                    <a:srgbClr val="000000">
                      <a:alpha val="43137"/>
                    </a:srgbClr>
                  </a:outerShdw>
                </a:effectLst>
              </a:rPr>
              <a:t>мировых денег. </a:t>
            </a:r>
            <a:endParaRPr lang="ru-RU" sz="4000" b="1" dirty="0">
              <a:effectLst>
                <a:outerShdw blurRad="38100" dist="38100" dir="2700000" algn="tl">
                  <a:srgbClr val="000000">
                    <a:alpha val="43137"/>
                  </a:srgbClr>
                </a:outerShdw>
              </a:effectLst>
            </a:endParaRPr>
          </a:p>
        </p:txBody>
      </p:sp>
      <p:pic>
        <p:nvPicPr>
          <p:cNvPr id="34818" name="Picture 2" descr="http://img0.liveinternet.ru/images/attach/c/4/79/844/79844180_3185107_globeandmoneysigns.jpg"/>
          <p:cNvPicPr>
            <a:picLocks noChangeAspect="1" noChangeArrowheads="1"/>
          </p:cNvPicPr>
          <p:nvPr/>
        </p:nvPicPr>
        <p:blipFill>
          <a:blip r:embed="rId2" cstate="print"/>
          <a:srcRect/>
          <a:stretch>
            <a:fillRect/>
          </a:stretch>
        </p:blipFill>
        <p:spPr bwMode="auto">
          <a:xfrm>
            <a:off x="357158" y="1785926"/>
            <a:ext cx="3905277" cy="292895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4916016"/>
          </a:xfrm>
        </p:spPr>
        <p:txBody>
          <a:bodyPr/>
          <a:lstStyle/>
          <a:p>
            <a:pPr algn="ctr"/>
            <a:r>
              <a:rPr lang="ru-RU" dirty="0" smtClean="0"/>
              <a:t>СПАСИБО ЗА ВНИМАНИЕ!</a:t>
            </a:r>
            <a:endParaRPr lang="ru-RU" dirty="0"/>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44031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Водяной знак</a:t>
            </a:r>
            <a:endParaRPr lang="ru-RU" dirty="0"/>
          </a:p>
        </p:txBody>
      </p:sp>
      <p:sp>
        <p:nvSpPr>
          <p:cNvPr id="3" name="Содержимое 2"/>
          <p:cNvSpPr>
            <a:spLocks noGrp="1"/>
          </p:cNvSpPr>
          <p:nvPr>
            <p:ph idx="1"/>
          </p:nvPr>
        </p:nvSpPr>
        <p:spPr>
          <a:xfrm>
            <a:off x="4357686" y="1285860"/>
            <a:ext cx="4633914" cy="5214974"/>
          </a:xfrm>
        </p:spPr>
        <p:txBody>
          <a:bodyPr>
            <a:normAutofit fontScale="92500"/>
          </a:bodyPr>
          <a:lstStyle/>
          <a:p>
            <a:pPr>
              <a:buNone/>
            </a:pPr>
            <a:r>
              <a:rPr lang="ru-RU" dirty="0" smtClean="0"/>
              <a:t>   </a:t>
            </a:r>
            <a:r>
              <a:rPr lang="ru-RU" sz="2400" dirty="0" smtClean="0"/>
              <a:t>Расположены на купонных полях денежных билетов; хорошо видны при рассматривании банкнот на просвет; с одного края повторяют фрагменты рисунка лицевой или оборотной стороны; с другого - цифровое обозначение номинала банкноты Поскольку водяные знаки не напечатаны на бумаге, а расположены внутри банкноты, они выглядят одинаково с обеих сторон. </a:t>
            </a:r>
            <a:endParaRPr lang="ru-RU" sz="2400" dirty="0"/>
          </a:p>
        </p:txBody>
      </p:sp>
      <p:pic>
        <p:nvPicPr>
          <p:cNvPr id="4" name="Рисунок 3" descr="http://www.kcom.ru/images/banknoty/1000/1000wz2.gif"/>
          <p:cNvPicPr/>
          <p:nvPr/>
        </p:nvPicPr>
        <p:blipFill>
          <a:blip r:embed="rId2" cstate="print"/>
          <a:srcRect/>
          <a:stretch>
            <a:fillRect/>
          </a:stretch>
        </p:blipFill>
        <p:spPr bwMode="auto">
          <a:xfrm>
            <a:off x="357158" y="1357298"/>
            <a:ext cx="3786214" cy="52149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285728"/>
            <a:ext cx="8267728" cy="1214446"/>
          </a:xfrm>
        </p:spPr>
        <p:txBody>
          <a:bodyPr>
            <a:normAutofit/>
          </a:bodyPr>
          <a:lstStyle/>
          <a:p>
            <a:pPr algn="ctr"/>
            <a:r>
              <a:rPr lang="ru-RU" sz="3200" b="1" dirty="0" smtClean="0"/>
              <a:t>Ныряющая металлизированная</a:t>
            </a:r>
            <a:br>
              <a:rPr lang="ru-RU" sz="3200" b="1" dirty="0" smtClean="0"/>
            </a:br>
            <a:r>
              <a:rPr lang="ru-RU" sz="3200" b="1" dirty="0" smtClean="0"/>
              <a:t>нить</a:t>
            </a:r>
            <a:endParaRPr lang="ru-RU" sz="3200" dirty="0"/>
          </a:p>
        </p:txBody>
      </p:sp>
      <p:sp>
        <p:nvSpPr>
          <p:cNvPr id="3" name="Содержимое 2"/>
          <p:cNvSpPr>
            <a:spLocks noGrp="1"/>
          </p:cNvSpPr>
          <p:nvPr>
            <p:ph idx="1"/>
          </p:nvPr>
        </p:nvSpPr>
        <p:spPr>
          <a:xfrm>
            <a:off x="4500562" y="1554162"/>
            <a:ext cx="4491038" cy="4525963"/>
          </a:xfrm>
        </p:spPr>
        <p:txBody>
          <a:bodyPr>
            <a:normAutofit/>
          </a:bodyPr>
          <a:lstStyle/>
          <a:p>
            <a:pPr>
              <a:buNone/>
            </a:pPr>
            <a:r>
              <a:rPr lang="ru-RU" sz="2000" dirty="0" smtClean="0"/>
              <a:t>     </a:t>
            </a:r>
            <a:r>
              <a:rPr lang="ru-RU" sz="2400" dirty="0" smtClean="0"/>
              <a:t>Металлизированные ныряющие полоски, проходящие сверху донизу купюры слева на лицевой стороне купюры, и справа на оборотной. На оборотной стороне пять выходов на поверхность. Видимая на просвет, она представляет собой сплошную темную полосу.</a:t>
            </a:r>
            <a:endParaRPr lang="ru-RU" sz="2400" dirty="0"/>
          </a:p>
        </p:txBody>
      </p:sp>
      <p:pic>
        <p:nvPicPr>
          <p:cNvPr id="4" name="Рисунок 3" descr="http://compuart.ru/Archive/CA/2012/9/8/ris5.jpg"/>
          <p:cNvPicPr/>
          <p:nvPr/>
        </p:nvPicPr>
        <p:blipFill>
          <a:blip r:embed="rId2" cstate="print"/>
          <a:srcRect/>
          <a:stretch>
            <a:fillRect/>
          </a:stretch>
        </p:blipFill>
        <p:spPr bwMode="auto">
          <a:xfrm>
            <a:off x="357158" y="1571612"/>
            <a:ext cx="3571900" cy="47863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Микротекст</a:t>
            </a:r>
            <a:endParaRPr lang="ru-RU" dirty="0"/>
          </a:p>
        </p:txBody>
      </p:sp>
      <p:sp>
        <p:nvSpPr>
          <p:cNvPr id="3" name="Содержимое 2"/>
          <p:cNvSpPr>
            <a:spLocks noGrp="1"/>
          </p:cNvSpPr>
          <p:nvPr>
            <p:ph idx="1"/>
          </p:nvPr>
        </p:nvSpPr>
        <p:spPr>
          <a:xfrm>
            <a:off x="5143504" y="1554162"/>
            <a:ext cx="3848096" cy="4525963"/>
          </a:xfrm>
        </p:spPr>
        <p:txBody>
          <a:bodyPr>
            <a:normAutofit/>
          </a:bodyPr>
          <a:lstStyle/>
          <a:p>
            <a:pPr>
              <a:buNone/>
            </a:pPr>
            <a:r>
              <a:rPr lang="ru-RU" sz="2400" dirty="0" smtClean="0"/>
              <a:t>    При внимательном рассматривании с помощью лупы рисунка купюры на элементах нанесена очень мелкая надпись, состоящая из букв «ЦБР» или «ЦБРФ» и числовых номиналов банкнот. </a:t>
            </a:r>
            <a:endParaRPr lang="ru-RU" sz="2400" dirty="0"/>
          </a:p>
        </p:txBody>
      </p:sp>
      <p:pic>
        <p:nvPicPr>
          <p:cNvPr id="4" name="Рисунок 3" descr="https://sites.google.com/site/tipografiamoskva/_/rsrc/1252949029911/enciklopedia-poligrafii/falsivomonetciki/zasitnye-elementy-rublej-rossii/4_2b.jpg?height=275&amp;width=420"/>
          <p:cNvPicPr/>
          <p:nvPr/>
        </p:nvPicPr>
        <p:blipFill>
          <a:blip r:embed="rId2" cstate="print"/>
          <a:srcRect/>
          <a:stretch>
            <a:fillRect/>
          </a:stretch>
        </p:blipFill>
        <p:spPr bwMode="auto">
          <a:xfrm>
            <a:off x="428596" y="1357298"/>
            <a:ext cx="4071966" cy="48577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dirty="0" err="1" smtClean="0"/>
              <a:t>Цветопеременная</a:t>
            </a:r>
            <a:r>
              <a:rPr lang="ru-RU" dirty="0" smtClean="0"/>
              <a:t>     краска</a:t>
            </a:r>
            <a:endParaRPr lang="ru-RU" dirty="0"/>
          </a:p>
        </p:txBody>
      </p:sp>
      <p:sp>
        <p:nvSpPr>
          <p:cNvPr id="3" name="Содержимое 2"/>
          <p:cNvSpPr>
            <a:spLocks noGrp="1"/>
          </p:cNvSpPr>
          <p:nvPr>
            <p:ph idx="1"/>
          </p:nvPr>
        </p:nvSpPr>
        <p:spPr>
          <a:xfrm>
            <a:off x="5643570" y="1554162"/>
            <a:ext cx="3348030" cy="4525963"/>
          </a:xfrm>
        </p:spPr>
        <p:txBody>
          <a:bodyPr>
            <a:normAutofit fontScale="92500" lnSpcReduction="10000"/>
          </a:bodyPr>
          <a:lstStyle/>
          <a:p>
            <a:pPr>
              <a:buNone/>
            </a:pPr>
            <a:r>
              <a:rPr lang="ru-RU" dirty="0" smtClean="0"/>
              <a:t>   Герб города Ярославля при рассматривании банкноты под разными углами меняет свой цвет малинового до золотисто-зеленого.</a:t>
            </a:r>
            <a:endParaRPr lang="ru-RU" dirty="0"/>
          </a:p>
        </p:txBody>
      </p:sp>
      <p:pic>
        <p:nvPicPr>
          <p:cNvPr id="4" name="Рисунок 3" descr="http://www.finuse.ru/banks/podlinnost-banknot-1010.jpg"/>
          <p:cNvPicPr/>
          <p:nvPr/>
        </p:nvPicPr>
        <p:blipFill>
          <a:blip r:embed="rId2" cstate="print"/>
          <a:srcRect/>
          <a:stretch>
            <a:fillRect/>
          </a:stretch>
        </p:blipFill>
        <p:spPr bwMode="auto">
          <a:xfrm>
            <a:off x="428596" y="1428736"/>
            <a:ext cx="4929222"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Скрытые радужные полосы</a:t>
            </a:r>
            <a:endParaRPr lang="ru-RU" dirty="0"/>
          </a:p>
        </p:txBody>
      </p:sp>
      <p:sp>
        <p:nvSpPr>
          <p:cNvPr id="3" name="Содержимое 2"/>
          <p:cNvSpPr>
            <a:spLocks noGrp="1"/>
          </p:cNvSpPr>
          <p:nvPr>
            <p:ph idx="1"/>
          </p:nvPr>
        </p:nvSpPr>
        <p:spPr>
          <a:xfrm>
            <a:off x="4000496" y="1554162"/>
            <a:ext cx="4991104" cy="4525963"/>
          </a:xfrm>
        </p:spPr>
        <p:txBody>
          <a:bodyPr>
            <a:normAutofit fontScale="92500" lnSpcReduction="10000"/>
          </a:bodyPr>
          <a:lstStyle/>
          <a:p>
            <a:pPr>
              <a:buNone/>
            </a:pPr>
            <a:r>
              <a:rPr lang="ru-RU" dirty="0" smtClean="0"/>
              <a:t>   </a:t>
            </a:r>
            <a:r>
              <a:rPr lang="ru-RU" sz="2200" dirty="0" smtClean="0"/>
              <a:t>Это новый признак подлинности банкнот, присутствующий на всех номиналах (10, 50, 100, 500, 1000 и 5000 рублей) модификации 2004 года и выше. На лицевой стороне банкнот расположено поле, заполненное тонкими параллельными линиями. При рассматривании банкноты на расстоянии 30-50 см. перпендикулярно направлению взгляда поле выглядит однотонным, При рассмотрении банкнот под острым углом, на поле возникают многоцветные (радужные) полосы. </a:t>
            </a:r>
            <a:endParaRPr lang="ru-RU" sz="2200" dirty="0"/>
          </a:p>
        </p:txBody>
      </p:sp>
      <p:pic>
        <p:nvPicPr>
          <p:cNvPr id="4" name="Рисунок 3" descr="10 рублей 2004. Радужные полосы"/>
          <p:cNvPicPr/>
          <p:nvPr/>
        </p:nvPicPr>
        <p:blipFill>
          <a:blip r:embed="rId2" cstate="print"/>
          <a:srcRect/>
          <a:stretch>
            <a:fillRect/>
          </a:stretch>
        </p:blipFill>
        <p:spPr bwMode="auto">
          <a:xfrm>
            <a:off x="214282" y="1643050"/>
            <a:ext cx="3929090"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Защитные волокна</a:t>
            </a:r>
            <a:endParaRPr lang="ru-RU" dirty="0"/>
          </a:p>
        </p:txBody>
      </p:sp>
      <p:sp>
        <p:nvSpPr>
          <p:cNvPr id="3" name="Содержимое 2"/>
          <p:cNvSpPr>
            <a:spLocks noGrp="1"/>
          </p:cNvSpPr>
          <p:nvPr>
            <p:ph idx="1"/>
          </p:nvPr>
        </p:nvSpPr>
        <p:spPr>
          <a:xfrm>
            <a:off x="4429124" y="1214422"/>
            <a:ext cx="4562476" cy="5143536"/>
          </a:xfrm>
        </p:spPr>
        <p:txBody>
          <a:bodyPr>
            <a:normAutofit lnSpcReduction="10000"/>
          </a:bodyPr>
          <a:lstStyle/>
          <a:p>
            <a:pPr>
              <a:buNone/>
            </a:pPr>
            <a:r>
              <a:rPr lang="ru-RU" sz="2400" dirty="0" smtClean="0"/>
              <a:t>    В бумаге банкнот хаотично расположены цветные защитные волокна (с 2001 года используются двухцветные волокна). Это ранее существовавший признак подлинности купюр. Если купюру рассматривать под увеличительным стеклом, то создаётся впечатление, будто видишь кусочки тонких и коротких ниточек разного цвета, втесненных в бумагу. </a:t>
            </a:r>
            <a:endParaRPr lang="ru-RU" sz="2400" dirty="0"/>
          </a:p>
        </p:txBody>
      </p:sp>
      <p:pic>
        <p:nvPicPr>
          <p:cNvPr id="4" name="Рисунок 3" descr="Защитные волокна билетов Банка России"/>
          <p:cNvPicPr/>
          <p:nvPr/>
        </p:nvPicPr>
        <p:blipFill>
          <a:blip r:embed="rId2" cstate="print"/>
          <a:srcRect/>
          <a:stretch>
            <a:fillRect/>
          </a:stretch>
        </p:blipFill>
        <p:spPr bwMode="auto">
          <a:xfrm>
            <a:off x="500034" y="4214818"/>
            <a:ext cx="3381375" cy="21717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42910" y="1357298"/>
            <a:ext cx="3082037" cy="2743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b="1" dirty="0" smtClean="0"/>
              <a:t>Рельефное  изображение</a:t>
            </a:r>
            <a:endParaRPr lang="ru-RU" dirty="0"/>
          </a:p>
        </p:txBody>
      </p:sp>
      <p:sp>
        <p:nvSpPr>
          <p:cNvPr id="3" name="Содержимое 2"/>
          <p:cNvSpPr>
            <a:spLocks noGrp="1"/>
          </p:cNvSpPr>
          <p:nvPr>
            <p:ph idx="1"/>
          </p:nvPr>
        </p:nvSpPr>
        <p:spPr>
          <a:xfrm>
            <a:off x="3929058" y="1357298"/>
            <a:ext cx="5062542" cy="5143536"/>
          </a:xfrm>
        </p:spPr>
        <p:txBody>
          <a:bodyPr>
            <a:normAutofit/>
          </a:bodyPr>
          <a:lstStyle/>
          <a:p>
            <a:pPr>
              <a:buNone/>
            </a:pPr>
            <a:r>
              <a:rPr lang="ru-RU" sz="2000" dirty="0" smtClean="0"/>
              <a:t>     Текст "БИЛЕТ БАНКА РОССИИ" в верхней правой части лицевой стороны банкнот и метка для людей с ослабленным зрением в нижней части узора </a:t>
            </a:r>
            <a:r>
              <a:rPr lang="ru-RU" sz="2000" u="sng" dirty="0" smtClean="0"/>
              <a:t>купонного</a:t>
            </a:r>
            <a:r>
              <a:rPr lang="ru-RU" sz="2000" dirty="0" smtClean="0"/>
              <a:t> поля имеют рельеф, воспринимаемый на ощупь. Рельефная метка для людей с ослабленным зрением различная для разных номиналов банкнот. Тонкие штрихи, расположенные по краям </a:t>
            </a:r>
            <a:r>
              <a:rPr lang="ru-RU" sz="2000" u="sng" dirty="0" smtClean="0"/>
              <a:t>купонных </a:t>
            </a:r>
            <a:r>
              <a:rPr lang="ru-RU" sz="2000" dirty="0" smtClean="0"/>
              <a:t>полей лицевой стороны банкноты, обладают повышенной рельефностью, воспринимаемой на ощупь (для купюр 1000 и 5000 рублей модификации 2010 года). </a:t>
            </a:r>
            <a:endParaRPr lang="ru-RU" sz="2000" dirty="0"/>
          </a:p>
        </p:txBody>
      </p:sp>
      <p:pic>
        <p:nvPicPr>
          <p:cNvPr id="2050" name="Picture 2"/>
          <p:cNvPicPr>
            <a:picLocks noChangeAspect="1" noChangeArrowheads="1"/>
          </p:cNvPicPr>
          <p:nvPr/>
        </p:nvPicPr>
        <p:blipFill>
          <a:blip r:embed="rId2" cstate="print"/>
          <a:srcRect/>
          <a:stretch>
            <a:fillRect/>
          </a:stretch>
        </p:blipFill>
        <p:spPr bwMode="auto">
          <a:xfrm>
            <a:off x="285720" y="1643050"/>
            <a:ext cx="3543300" cy="3629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273</TotalTime>
  <Words>734</Words>
  <Application>Microsoft Office PowerPoint</Application>
  <PresentationFormat>Экран (4:3)</PresentationFormat>
  <Paragraphs>52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Трек</vt:lpstr>
      <vt:lpstr>  Признаки подлинности денег </vt:lpstr>
      <vt:lpstr>Презентация PowerPoint</vt:lpstr>
      <vt:lpstr>Водяной знак</vt:lpstr>
      <vt:lpstr>Ныряющая металлизированная нить</vt:lpstr>
      <vt:lpstr>Микротекст</vt:lpstr>
      <vt:lpstr>Цветопеременная     краска</vt:lpstr>
      <vt:lpstr>Скрытые радужные полосы</vt:lpstr>
      <vt:lpstr>Защитные волокна</vt:lpstr>
      <vt:lpstr>Рельефное  изображение</vt:lpstr>
      <vt:lpstr>Виды денег</vt:lpstr>
      <vt:lpstr> Наличные деньги –  это деньги в виде купюр или монет.</vt:lpstr>
      <vt:lpstr>Недостатки наличных денег</vt:lpstr>
      <vt:lpstr>Недостатки наличных денег</vt:lpstr>
      <vt:lpstr>  Безналичные деньги –  это деньги, не имеющие материального воплощения, их нельзя потрогать, они не имеют форму – ни бумажную, ни в виде монет. </vt:lpstr>
      <vt:lpstr>Преимущества безналичных денег:</vt:lpstr>
      <vt:lpstr>Недостатки безналичных денег:</vt:lpstr>
      <vt:lpstr>электронные деньги  - </vt:lpstr>
      <vt:lpstr>Функции денег</vt:lpstr>
      <vt:lpstr>Функции денег</vt:lpstr>
      <vt:lpstr>Функции денег</vt:lpstr>
      <vt:lpstr>Функции денег</vt:lpstr>
      <vt:lpstr>Функции денег</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Признаки подлинности денег </dc:title>
  <dc:creator>Forat</dc:creator>
  <cp:lastModifiedBy>Asus</cp:lastModifiedBy>
  <cp:revision>42</cp:revision>
  <dcterms:created xsi:type="dcterms:W3CDTF">2016-01-14T06:36:43Z</dcterms:created>
  <dcterms:modified xsi:type="dcterms:W3CDTF">2020-04-09T17:00:02Z</dcterms:modified>
</cp:coreProperties>
</file>